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1"/>
  </p:notesMasterIdLst>
  <p:sldIdLst>
    <p:sldId id="374" r:id="rId2"/>
    <p:sldId id="383" r:id="rId3"/>
    <p:sldId id="386" r:id="rId4"/>
    <p:sldId id="388" r:id="rId5"/>
    <p:sldId id="376" r:id="rId6"/>
    <p:sldId id="387" r:id="rId7"/>
    <p:sldId id="384" r:id="rId8"/>
    <p:sldId id="389" r:id="rId9"/>
    <p:sldId id="379" r:id="rId10"/>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133">
          <p15:clr>
            <a:srgbClr val="A4A3A4"/>
          </p15:clr>
        </p15:guide>
        <p15:guide id="2" pos="4309">
          <p15:clr>
            <a:srgbClr val="A4A3A4"/>
          </p15:clr>
        </p15:guide>
        <p15:guide id="3" pos="2852">
          <p15:clr>
            <a:srgbClr val="A4A3A4"/>
          </p15:clr>
        </p15:guide>
        <p15:guide id="4" pos="354">
          <p15:clr>
            <a:srgbClr val="A4A3A4"/>
          </p15:clr>
        </p15:guide>
        <p15:guide id="5" pos="15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342" autoAdjust="0"/>
    <p:restoredTop sz="78524" autoAdjust="0"/>
  </p:normalViewPr>
  <p:slideViewPr>
    <p:cSldViewPr snapToGrid="0" snapToObjects="1">
      <p:cViewPr>
        <p:scale>
          <a:sx n="112" d="100"/>
          <a:sy n="112" d="100"/>
        </p:scale>
        <p:origin x="-584" y="-192"/>
      </p:cViewPr>
      <p:guideLst>
        <p:guide orient="horz" pos="1620"/>
        <p:guide pos="3001"/>
        <p:guide pos="881"/>
        <p:guide pos="5472"/>
      </p:guideLst>
    </p:cSldViewPr>
  </p:slideViewPr>
  <p:notesTextViewPr>
    <p:cViewPr>
      <p:scale>
        <a:sx n="100" d="100"/>
        <a:sy n="100" d="100"/>
      </p:scale>
      <p:origin x="0" y="0"/>
    </p:cViewPr>
  </p:notesTextViewPr>
  <p:sorterViewPr>
    <p:cViewPr>
      <p:scale>
        <a:sx n="175" d="100"/>
        <a:sy n="175" d="100"/>
      </p:scale>
      <p:origin x="0" y="0"/>
    </p:cViewPr>
  </p:sorterViewPr>
  <p:notesViewPr>
    <p:cSldViewPr snapToGrid="0" snapToObjects="1">
      <p:cViewPr varScale="1">
        <p:scale>
          <a:sx n="103" d="100"/>
          <a:sy n="103" d="100"/>
        </p:scale>
        <p:origin x="-2288" y="-10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notesMaster" Target="notesMasters/notesMaster1.xml"/><Relationship Id="rId12" Type="http://schemas.openxmlformats.org/officeDocument/2006/relationships/printerSettings" Target="printerSettings/printerSettings1.bin"/><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FADF5E0-3925-3B48-9A7C-18F4CB830ADB}" type="datetimeFigureOut">
              <a:rPr lang="en-US" smtClean="0"/>
              <a:t>5/21/15</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FF2CC7E-BA22-2840-8D2F-6DF587E1C37E}" type="slidenum">
              <a:rPr lang="en-US" smtClean="0"/>
              <a:t>‹#›</a:t>
            </a:fld>
            <a:endParaRPr lang="en-US"/>
          </a:p>
        </p:txBody>
      </p:sp>
    </p:spTree>
    <p:extLst>
      <p:ext uri="{BB962C8B-B14F-4D97-AF65-F5344CB8AC3E}">
        <p14:creationId xmlns:p14="http://schemas.microsoft.com/office/powerpoint/2010/main" val="369317225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FF2CC7E-BA22-2840-8D2F-6DF587E1C37E}" type="slidenum">
              <a:rPr lang="en-US" smtClean="0"/>
              <a:t>1</a:t>
            </a:fld>
            <a:endParaRPr lang="en-US"/>
          </a:p>
        </p:txBody>
      </p:sp>
    </p:spTree>
    <p:extLst>
      <p:ext uri="{BB962C8B-B14F-4D97-AF65-F5344CB8AC3E}">
        <p14:creationId xmlns:p14="http://schemas.microsoft.com/office/powerpoint/2010/main" val="37260213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FF2CC7E-BA22-2840-8D2F-6DF587E1C37E}" type="slidenum">
              <a:rPr lang="en-US" smtClean="0"/>
              <a:t>2</a:t>
            </a:fld>
            <a:endParaRPr lang="en-US"/>
          </a:p>
        </p:txBody>
      </p:sp>
    </p:spTree>
    <p:extLst>
      <p:ext uri="{BB962C8B-B14F-4D97-AF65-F5344CB8AC3E}">
        <p14:creationId xmlns:p14="http://schemas.microsoft.com/office/powerpoint/2010/main" val="25358249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FF2CC7E-BA22-2840-8D2F-6DF587E1C37E}" type="slidenum">
              <a:rPr lang="en-US" smtClean="0"/>
              <a:t>3</a:t>
            </a:fld>
            <a:endParaRPr lang="en-US"/>
          </a:p>
        </p:txBody>
      </p:sp>
    </p:spTree>
    <p:extLst>
      <p:ext uri="{BB962C8B-B14F-4D97-AF65-F5344CB8AC3E}">
        <p14:creationId xmlns:p14="http://schemas.microsoft.com/office/powerpoint/2010/main" val="24399027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u="none" strike="noStrike"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FFF2CC7E-BA22-2840-8D2F-6DF587E1C37E}" type="slidenum">
              <a:rPr lang="en-US" smtClean="0"/>
              <a:t>5</a:t>
            </a:fld>
            <a:endParaRPr lang="en-US"/>
          </a:p>
        </p:txBody>
      </p:sp>
    </p:spTree>
    <p:extLst>
      <p:ext uri="{BB962C8B-B14F-4D97-AF65-F5344CB8AC3E}">
        <p14:creationId xmlns:p14="http://schemas.microsoft.com/office/powerpoint/2010/main" val="1307920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FF2CC7E-BA22-2840-8D2F-6DF587E1C37E}" type="slidenum">
              <a:rPr lang="en-US" smtClean="0"/>
              <a:t>6</a:t>
            </a:fld>
            <a:endParaRPr lang="en-US"/>
          </a:p>
        </p:txBody>
      </p:sp>
    </p:spTree>
    <p:extLst>
      <p:ext uri="{BB962C8B-B14F-4D97-AF65-F5344CB8AC3E}">
        <p14:creationId xmlns:p14="http://schemas.microsoft.com/office/powerpoint/2010/main" val="23727145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FF2CC7E-BA22-2840-8D2F-6DF587E1C37E}" type="slidenum">
              <a:rPr lang="en-US" smtClean="0"/>
              <a:t>7</a:t>
            </a:fld>
            <a:endParaRPr lang="en-US"/>
          </a:p>
        </p:txBody>
      </p:sp>
    </p:spTree>
    <p:extLst>
      <p:ext uri="{BB962C8B-B14F-4D97-AF65-F5344CB8AC3E}">
        <p14:creationId xmlns:p14="http://schemas.microsoft.com/office/powerpoint/2010/main" val="23727145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FF2CC7E-BA22-2840-8D2F-6DF587E1C37E}" type="slidenum">
              <a:rPr lang="en-US" smtClean="0"/>
              <a:t>8</a:t>
            </a:fld>
            <a:endParaRPr lang="en-US"/>
          </a:p>
        </p:txBody>
      </p:sp>
    </p:spTree>
    <p:extLst>
      <p:ext uri="{BB962C8B-B14F-4D97-AF65-F5344CB8AC3E}">
        <p14:creationId xmlns:p14="http://schemas.microsoft.com/office/powerpoint/2010/main" val="23727145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FF2CC7E-BA22-2840-8D2F-6DF587E1C37E}" type="slidenum">
              <a:rPr lang="en-US" smtClean="0"/>
              <a:t>9</a:t>
            </a:fld>
            <a:endParaRPr lang="en-US"/>
          </a:p>
        </p:txBody>
      </p:sp>
    </p:spTree>
    <p:extLst>
      <p:ext uri="{BB962C8B-B14F-4D97-AF65-F5344CB8AC3E}">
        <p14:creationId xmlns:p14="http://schemas.microsoft.com/office/powerpoint/2010/main" val="19299188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8.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1" y="0"/>
            <a:ext cx="9144001" cy="5143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Calibri"/>
            </a:endParaRP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18565" y="-3219"/>
            <a:ext cx="6825436" cy="5146719"/>
          </a:xfrm>
          <a:prstGeom prst="rect">
            <a:avLst/>
          </a:prstGeom>
        </p:spPr>
      </p:pic>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72042" y="1"/>
            <a:ext cx="868422" cy="1706324"/>
          </a:xfrm>
          <a:prstGeom prst="rect">
            <a:avLst/>
          </a:prstGeom>
        </p:spPr>
      </p:pic>
      <p:sp>
        <p:nvSpPr>
          <p:cNvPr id="2" name="Title 1"/>
          <p:cNvSpPr>
            <a:spLocks noGrp="1"/>
          </p:cNvSpPr>
          <p:nvPr>
            <p:ph type="ctrTitle"/>
          </p:nvPr>
        </p:nvSpPr>
        <p:spPr>
          <a:xfrm>
            <a:off x="685801" y="2571751"/>
            <a:ext cx="3868738" cy="911123"/>
          </a:xfrm>
        </p:spPr>
        <p:txBody>
          <a:bodyPr>
            <a:noAutofit/>
          </a:bodyPr>
          <a:lstStyle>
            <a:lvl1pPr>
              <a:defRPr sz="36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85801" y="3620136"/>
            <a:ext cx="3868738" cy="442261"/>
          </a:xfrm>
        </p:spPr>
        <p:txBody>
          <a:bodyPr>
            <a:noAutofit/>
          </a:bodyPr>
          <a:lstStyle>
            <a:lvl1pPr marL="0" indent="0" algn="l">
              <a:buNone/>
              <a:defRPr sz="2000" i="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643765473"/>
      </p:ext>
    </p:extLst>
  </p:cSld>
  <p:clrMapOvr>
    <a:masterClrMapping/>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chorCtr="0">
            <a:normAutofit/>
          </a:bodyPr>
          <a:lstStyle/>
          <a:p>
            <a:r>
              <a:rPr lang="en-US" smtClean="0"/>
              <a:t>Click to edit Master title style</a:t>
            </a:r>
            <a:endParaRPr lang="en-US" dirty="0"/>
          </a:p>
        </p:txBody>
      </p:sp>
      <p:sp>
        <p:nvSpPr>
          <p:cNvPr id="3" name="Content Placeholder 2"/>
          <p:cNvSpPr>
            <a:spLocks noGrp="1"/>
          </p:cNvSpPr>
          <p:nvPr>
            <p:ph idx="1"/>
          </p:nvPr>
        </p:nvSpPr>
        <p:spPr>
          <a:xfrm>
            <a:off x="457200" y="843535"/>
            <a:ext cx="8229600" cy="3854429"/>
          </a:xfrm>
        </p:spPr>
        <p:txBody>
          <a:bodyPr>
            <a:noAutofit/>
          </a:bodyPr>
          <a:lstStyle>
            <a:lvl1pPr marL="285750" indent="-285750">
              <a:buClr>
                <a:schemeClr val="accent3"/>
              </a:buClr>
              <a:buSzPct val="70000"/>
              <a:defRPr/>
            </a:lvl1pPr>
            <a:lvl2pPr marL="573088" indent="-231775">
              <a:defRPr/>
            </a:lvl2pPr>
            <a:lvl3pPr marL="742950" indent="-171450">
              <a:tabLst/>
              <a:defRPr/>
            </a:lvl3pPr>
            <a:lvl4pPr marL="1030288" indent="-228600">
              <a:tabLst/>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6" name="Rectangle 5"/>
          <p:cNvSpPr/>
          <p:nvPr/>
        </p:nvSpPr>
        <p:spPr>
          <a:xfrm>
            <a:off x="0" y="5095875"/>
            <a:ext cx="9144000" cy="57498"/>
          </a:xfrm>
          <a:prstGeom prst="rect">
            <a:avLst/>
          </a:prstGeom>
          <a:solidFill>
            <a:srgbClr val="1A89CD"/>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Calibri"/>
            </a:endParaRPr>
          </a:p>
        </p:txBody>
      </p:sp>
    </p:spTree>
    <p:extLst>
      <p:ext uri="{BB962C8B-B14F-4D97-AF65-F5344CB8AC3E}">
        <p14:creationId xmlns:p14="http://schemas.microsoft.com/office/powerpoint/2010/main" val="3400340351"/>
      </p:ext>
    </p:extLst>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mtClean="0"/>
              <a:t>Click to edit Master title style</a:t>
            </a:r>
            <a:endParaRPr lang="en-US" dirty="0"/>
          </a:p>
        </p:txBody>
      </p:sp>
      <p:sp>
        <p:nvSpPr>
          <p:cNvPr id="3" name="Content Placeholder 2"/>
          <p:cNvSpPr>
            <a:spLocks noGrp="1"/>
          </p:cNvSpPr>
          <p:nvPr>
            <p:ph sz="half" idx="1"/>
          </p:nvPr>
        </p:nvSpPr>
        <p:spPr>
          <a:xfrm>
            <a:off x="457200" y="843536"/>
            <a:ext cx="4038600" cy="3854429"/>
          </a:xfrm>
        </p:spPr>
        <p:txBody>
          <a:bodyPr>
            <a:noAutofit/>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4" name="Content Placeholder 3"/>
          <p:cNvSpPr>
            <a:spLocks noGrp="1"/>
          </p:cNvSpPr>
          <p:nvPr>
            <p:ph sz="half" idx="2"/>
          </p:nvPr>
        </p:nvSpPr>
        <p:spPr>
          <a:xfrm>
            <a:off x="4648200" y="843536"/>
            <a:ext cx="4038600" cy="3854429"/>
          </a:xfrm>
        </p:spPr>
        <p:txBody>
          <a:bodyPr>
            <a:noAutofit/>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7" name="Rectangle 6"/>
          <p:cNvSpPr/>
          <p:nvPr/>
        </p:nvSpPr>
        <p:spPr>
          <a:xfrm>
            <a:off x="0" y="5095875"/>
            <a:ext cx="9144000" cy="57498"/>
          </a:xfrm>
          <a:prstGeom prst="rect">
            <a:avLst/>
          </a:prstGeom>
          <a:solidFill>
            <a:srgbClr val="1A89CD"/>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Calibri"/>
            </a:endParaRPr>
          </a:p>
        </p:txBody>
      </p:sp>
    </p:spTree>
    <p:extLst>
      <p:ext uri="{BB962C8B-B14F-4D97-AF65-F5344CB8AC3E}">
        <p14:creationId xmlns:p14="http://schemas.microsoft.com/office/powerpoint/2010/main" val="38351876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852754"/>
            <a:ext cx="4040188" cy="47982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332575"/>
            <a:ext cx="4040188" cy="3365388"/>
          </a:xfrm>
        </p:spPr>
        <p:txBody>
          <a:bodyPr>
            <a:no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5" name="Text Placeholder 4"/>
          <p:cNvSpPr>
            <a:spLocks noGrp="1"/>
          </p:cNvSpPr>
          <p:nvPr>
            <p:ph type="body" sz="quarter" idx="3"/>
          </p:nvPr>
        </p:nvSpPr>
        <p:spPr>
          <a:xfrm>
            <a:off x="4645028" y="852754"/>
            <a:ext cx="4041775" cy="47982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8" y="1332575"/>
            <a:ext cx="4041775" cy="3365388"/>
          </a:xfrm>
        </p:spPr>
        <p:txBody>
          <a:bodyPr>
            <a:no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9" name="Rectangle 8"/>
          <p:cNvSpPr/>
          <p:nvPr/>
        </p:nvSpPr>
        <p:spPr>
          <a:xfrm>
            <a:off x="0" y="5095875"/>
            <a:ext cx="9144000" cy="57498"/>
          </a:xfrm>
          <a:prstGeom prst="rect">
            <a:avLst/>
          </a:prstGeom>
          <a:solidFill>
            <a:srgbClr val="1A89CD"/>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Calibri"/>
            </a:endParaRPr>
          </a:p>
        </p:txBody>
      </p:sp>
    </p:spTree>
    <p:extLst>
      <p:ext uri="{BB962C8B-B14F-4D97-AF65-F5344CB8AC3E}">
        <p14:creationId xmlns:p14="http://schemas.microsoft.com/office/powerpoint/2010/main" val="6225719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mtClean="0"/>
              <a:t>Click to edit Master title style</a:t>
            </a:r>
            <a:endParaRPr lang="en-US" dirty="0"/>
          </a:p>
        </p:txBody>
      </p:sp>
      <p:sp>
        <p:nvSpPr>
          <p:cNvPr id="5" name="Rectangle 4"/>
          <p:cNvSpPr/>
          <p:nvPr/>
        </p:nvSpPr>
        <p:spPr>
          <a:xfrm>
            <a:off x="0" y="5095875"/>
            <a:ext cx="9144000" cy="57498"/>
          </a:xfrm>
          <a:prstGeom prst="rect">
            <a:avLst/>
          </a:prstGeom>
          <a:solidFill>
            <a:srgbClr val="1A89CD"/>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Calibri"/>
            </a:endParaRPr>
          </a:p>
        </p:txBody>
      </p:sp>
    </p:spTree>
    <p:extLst>
      <p:ext uri="{BB962C8B-B14F-4D97-AF65-F5344CB8AC3E}">
        <p14:creationId xmlns:p14="http://schemas.microsoft.com/office/powerpoint/2010/main" val="27108449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5" name="Rectangle 4"/>
          <p:cNvSpPr/>
          <p:nvPr/>
        </p:nvSpPr>
        <p:spPr>
          <a:xfrm>
            <a:off x="0" y="5095875"/>
            <a:ext cx="9144000" cy="57498"/>
          </a:xfrm>
          <a:prstGeom prst="rect">
            <a:avLst/>
          </a:prstGeom>
          <a:solidFill>
            <a:srgbClr val="1A89CD"/>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Calibri"/>
            </a:endParaRPr>
          </a:p>
        </p:txBody>
      </p:sp>
    </p:spTree>
    <p:extLst>
      <p:ext uri="{BB962C8B-B14F-4D97-AF65-F5344CB8AC3E}">
        <p14:creationId xmlns:p14="http://schemas.microsoft.com/office/powerpoint/2010/main" val="12636883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noAutofit/>
          </a:bodyPr>
          <a:lstStyle>
            <a:lvl1pPr algn="l">
              <a:defRPr sz="2000" b="0">
                <a:solidFill>
                  <a:schemeClr val="accent1"/>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792288" y="459581"/>
            <a:ext cx="5486400" cy="3086100"/>
          </a:xfrm>
        </p:spPr>
        <p:txBody>
          <a:bodyPr>
            <a:no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1792288" y="4025504"/>
            <a:ext cx="5486400" cy="603647"/>
          </a:xfrm>
        </p:spPr>
        <p:txBody>
          <a:bodyPr>
            <a:noAutofit/>
          </a:bodyPr>
          <a:lstStyle>
            <a:lvl1pPr marL="0" indent="0">
              <a:buNone/>
              <a:defRPr sz="1400">
                <a:solidFill>
                  <a:schemeClr val="tx1">
                    <a:lumMod val="75000"/>
                    <a:lumOff val="2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Rectangle 6"/>
          <p:cNvSpPr/>
          <p:nvPr/>
        </p:nvSpPr>
        <p:spPr>
          <a:xfrm>
            <a:off x="0" y="5095875"/>
            <a:ext cx="9144000" cy="57498"/>
          </a:xfrm>
          <a:prstGeom prst="rect">
            <a:avLst/>
          </a:prstGeom>
          <a:solidFill>
            <a:srgbClr val="1A89CD"/>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Calibri"/>
            </a:endParaRPr>
          </a:p>
        </p:txBody>
      </p:sp>
    </p:spTree>
    <p:extLst>
      <p:ext uri="{BB962C8B-B14F-4D97-AF65-F5344CB8AC3E}">
        <p14:creationId xmlns:p14="http://schemas.microsoft.com/office/powerpoint/2010/main" val="24142453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Divider Slide_blue">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5246" y="1788163"/>
            <a:ext cx="5675554" cy="698498"/>
          </a:xfrm>
        </p:spPr>
        <p:txBody>
          <a:bodyPr>
            <a:noAutofit/>
          </a:bodyPr>
          <a:lstStyle>
            <a:lvl1pPr>
              <a:defRPr sz="3200">
                <a:solidFill>
                  <a:schemeClr val="bg1"/>
                </a:solidFill>
              </a:defRPr>
            </a:lvl1pPr>
          </a:lstStyle>
          <a:p>
            <a:r>
              <a:rPr lang="en-US" smtClean="0"/>
              <a:t>Click to edit Master title style</a:t>
            </a:r>
            <a:endParaRPr lang="en-US" dirty="0"/>
          </a:p>
        </p:txBody>
      </p:sp>
      <p:sp>
        <p:nvSpPr>
          <p:cNvPr id="5" name="Subtitle 2"/>
          <p:cNvSpPr>
            <a:spLocks noGrp="1"/>
          </p:cNvSpPr>
          <p:nvPr>
            <p:ph type="subTitle" idx="1"/>
          </p:nvPr>
        </p:nvSpPr>
        <p:spPr>
          <a:xfrm>
            <a:off x="725246" y="2497424"/>
            <a:ext cx="5675554" cy="302070"/>
          </a:xfrm>
        </p:spPr>
        <p:txBody>
          <a:bodyPr>
            <a:noAutofit/>
          </a:bodyPr>
          <a:lstStyle>
            <a:lvl1pPr marL="0" indent="0" algn="l">
              <a:buNone/>
              <a:defRPr sz="2400" i="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182814200"/>
      </p:ext>
    </p:extLst>
  </p:cSld>
  <p:clrMapOvr>
    <a:masterClrMapping/>
  </p:clrMapOvr>
  <p:timing>
    <p:tnLst>
      <p:par>
        <p:cTn xmlns:p14="http://schemas.microsoft.com/office/powerpoint/2010/mai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Divider Slide_green">
    <p:bg>
      <p:bgPr>
        <a:blipFill rotWithShape="1">
          <a:blip r:embed="rId2"/>
          <a:stretch>
            <a:fillRect/>
          </a:stretch>
        </a:blipFill>
        <a:effectLst/>
      </p:bgPr>
    </p:bg>
    <p:spTree>
      <p:nvGrpSpPr>
        <p:cNvPr id="1" name=""/>
        <p:cNvGrpSpPr/>
        <p:nvPr/>
      </p:nvGrpSpPr>
      <p:grpSpPr>
        <a:xfrm>
          <a:off x="0" y="0"/>
          <a:ext cx="0" cy="0"/>
          <a:chOff x="0" y="0"/>
          <a:chExt cx="0" cy="0"/>
        </a:xfrm>
      </p:grpSpPr>
      <p:sp>
        <p:nvSpPr>
          <p:cNvPr id="5" name="Title 1"/>
          <p:cNvSpPr>
            <a:spLocks noGrp="1"/>
          </p:cNvSpPr>
          <p:nvPr>
            <p:ph type="title"/>
          </p:nvPr>
        </p:nvSpPr>
        <p:spPr>
          <a:xfrm>
            <a:off x="725246" y="1788163"/>
            <a:ext cx="5681650" cy="698498"/>
          </a:xfrm>
        </p:spPr>
        <p:txBody>
          <a:bodyPr>
            <a:noAutofit/>
          </a:bodyPr>
          <a:lstStyle>
            <a:lvl1pPr>
              <a:defRPr sz="3200">
                <a:solidFill>
                  <a:schemeClr val="bg1"/>
                </a:solidFill>
              </a:defRPr>
            </a:lvl1pPr>
          </a:lstStyle>
          <a:p>
            <a:r>
              <a:rPr lang="en-US" smtClean="0"/>
              <a:t>Click to edit Master title style</a:t>
            </a:r>
            <a:endParaRPr lang="en-US" dirty="0"/>
          </a:p>
        </p:txBody>
      </p:sp>
      <p:sp>
        <p:nvSpPr>
          <p:cNvPr id="6" name="Subtitle 2"/>
          <p:cNvSpPr>
            <a:spLocks noGrp="1"/>
          </p:cNvSpPr>
          <p:nvPr>
            <p:ph type="subTitle" idx="1"/>
          </p:nvPr>
        </p:nvSpPr>
        <p:spPr>
          <a:xfrm>
            <a:off x="725245" y="2497457"/>
            <a:ext cx="5681650" cy="365505"/>
          </a:xfrm>
        </p:spPr>
        <p:txBody>
          <a:bodyPr>
            <a:noAutofit/>
          </a:bodyPr>
          <a:lstStyle>
            <a:lvl1pPr marL="0" indent="0" algn="l">
              <a:buNone/>
              <a:defRPr sz="2400" i="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504716127"/>
      </p:ext>
    </p:extLst>
  </p:cSld>
  <p:clrMapOvr>
    <a:masterClrMapping/>
  </p:clrMapOvr>
  <p:timing>
    <p:tnLst>
      <p:par>
        <p:cTn xmlns:p14="http://schemas.microsoft.com/office/powerpoint/2010/mai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Divider Slide_orange">
    <p:bg>
      <p:bgPr>
        <a:blipFill rotWithShape="1">
          <a:blip r:embed="rId2"/>
          <a:stretch>
            <a:fillRect/>
          </a:stretch>
        </a:blipFill>
        <a:effectLst/>
      </p:bgPr>
    </p:bg>
    <p:spTree>
      <p:nvGrpSpPr>
        <p:cNvPr id="1" name=""/>
        <p:cNvGrpSpPr/>
        <p:nvPr/>
      </p:nvGrpSpPr>
      <p:grpSpPr>
        <a:xfrm>
          <a:off x="0" y="0"/>
          <a:ext cx="0" cy="0"/>
          <a:chOff x="0" y="0"/>
          <a:chExt cx="0" cy="0"/>
        </a:xfrm>
      </p:grpSpPr>
      <p:sp>
        <p:nvSpPr>
          <p:cNvPr id="6" name="Title 1"/>
          <p:cNvSpPr>
            <a:spLocks noGrp="1"/>
          </p:cNvSpPr>
          <p:nvPr>
            <p:ph type="title"/>
          </p:nvPr>
        </p:nvSpPr>
        <p:spPr>
          <a:xfrm>
            <a:off x="725246" y="1788163"/>
            <a:ext cx="5675554" cy="698498"/>
          </a:xfrm>
        </p:spPr>
        <p:txBody>
          <a:bodyPr>
            <a:noAutofit/>
          </a:bodyPr>
          <a:lstStyle>
            <a:lvl1pPr>
              <a:defRPr sz="3200">
                <a:solidFill>
                  <a:schemeClr val="bg1"/>
                </a:solidFill>
              </a:defRPr>
            </a:lvl1pPr>
          </a:lstStyle>
          <a:p>
            <a:r>
              <a:rPr lang="en-US" smtClean="0"/>
              <a:t>Click to edit Master title style</a:t>
            </a:r>
            <a:endParaRPr lang="en-US" dirty="0"/>
          </a:p>
        </p:txBody>
      </p:sp>
      <p:sp>
        <p:nvSpPr>
          <p:cNvPr id="7" name="Subtitle 2"/>
          <p:cNvSpPr>
            <a:spLocks noGrp="1"/>
          </p:cNvSpPr>
          <p:nvPr>
            <p:ph type="subTitle" idx="1"/>
          </p:nvPr>
        </p:nvSpPr>
        <p:spPr>
          <a:xfrm>
            <a:off x="725245" y="2503069"/>
            <a:ext cx="5675554" cy="302070"/>
          </a:xfrm>
        </p:spPr>
        <p:txBody>
          <a:bodyPr>
            <a:noAutofit/>
          </a:bodyPr>
          <a:lstStyle>
            <a:lvl1pPr marL="0" indent="0" algn="l">
              <a:buNone/>
              <a:defRPr sz="2400" i="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4271685451"/>
      </p:ext>
    </p:extLst>
  </p:cSld>
  <p:clrMapOvr>
    <a:masterClrMapping/>
  </p:clrMapOvr>
  <p:timing>
    <p:tnLst>
      <p:par>
        <p:cTn xmlns:p14="http://schemas.microsoft.com/office/powerpoint/2010/mai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Custom Layout">
    <p:bg>
      <p:bgPr>
        <a:solidFill>
          <a:schemeClr val="bg1"/>
        </a:solidFill>
        <a:effectLst/>
      </p:bgPr>
    </p:bg>
    <p:spTree>
      <p:nvGrpSpPr>
        <p:cNvPr id="1" name=""/>
        <p:cNvGrpSpPr/>
        <p:nvPr/>
      </p:nvGrpSpPr>
      <p:grpSpPr>
        <a:xfrm>
          <a:off x="0" y="0"/>
          <a:ext cx="0" cy="0"/>
          <a:chOff x="0" y="0"/>
          <a:chExt cx="0" cy="0"/>
        </a:xfrm>
      </p:grpSpPr>
      <p:pic>
        <p:nvPicPr>
          <p:cNvPr id="4" name="pasted-image.pdf"/>
          <p:cNvPicPr/>
          <p:nvPr userDrawn="1"/>
        </p:nvPicPr>
        <p:blipFill>
          <a:blip r:embed="rId2">
            <a:extLst/>
          </a:blip>
          <a:stretch>
            <a:fillRect/>
          </a:stretch>
        </p:blipFill>
        <p:spPr>
          <a:xfrm>
            <a:off x="439906" y="-2280"/>
            <a:ext cx="742914" cy="967979"/>
          </a:xfrm>
          <a:prstGeom prst="rect">
            <a:avLst/>
          </a:prstGeom>
          <a:ln w="12700">
            <a:miter lim="400000"/>
          </a:ln>
        </p:spPr>
      </p:pic>
      <p:sp>
        <p:nvSpPr>
          <p:cNvPr id="5" name="Shape 25"/>
          <p:cNvSpPr>
            <a:spLocks noGrp="1"/>
          </p:cNvSpPr>
          <p:nvPr>
            <p:ph type="title"/>
          </p:nvPr>
        </p:nvSpPr>
        <p:spPr>
          <a:xfrm>
            <a:off x="1481842" y="154569"/>
            <a:ext cx="6840716" cy="545749"/>
          </a:xfrm>
          <a:prstGeom prst="rect">
            <a:avLst/>
          </a:prstGeom>
        </p:spPr>
        <p:txBody>
          <a:bodyPr lIns="0" tIns="0" rIns="0" bIns="0"/>
          <a:lstStyle>
            <a:lvl1pPr>
              <a:defRPr sz="2400">
                <a:solidFill>
                  <a:srgbClr val="079DD6"/>
                </a:solidFill>
              </a:defRPr>
            </a:lvl1pPr>
          </a:lstStyle>
          <a:p>
            <a:pPr lvl="0">
              <a:defRPr sz="1800">
                <a:solidFill>
                  <a:srgbClr val="000000"/>
                </a:solidFill>
              </a:defRPr>
            </a:pPr>
            <a:r>
              <a:rPr sz="2400" dirty="0">
                <a:solidFill>
                  <a:srgbClr val="079DD6"/>
                </a:solidFill>
              </a:rPr>
              <a:t>Title Text</a:t>
            </a:r>
          </a:p>
        </p:txBody>
      </p:sp>
      <p:sp>
        <p:nvSpPr>
          <p:cNvPr id="6" name="Content Placeholder 2"/>
          <p:cNvSpPr>
            <a:spLocks noGrp="1"/>
          </p:cNvSpPr>
          <p:nvPr>
            <p:ph idx="1"/>
          </p:nvPr>
        </p:nvSpPr>
        <p:spPr>
          <a:xfrm>
            <a:off x="457200" y="1200151"/>
            <a:ext cx="8229600" cy="339447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Shape 13"/>
          <p:cNvSpPr/>
          <p:nvPr userDrawn="1"/>
        </p:nvSpPr>
        <p:spPr>
          <a:xfrm>
            <a:off x="-8467" y="4818967"/>
            <a:ext cx="9160935" cy="325018"/>
          </a:xfrm>
          <a:prstGeom prst="rect">
            <a:avLst/>
          </a:prstGeom>
          <a:solidFill>
            <a:srgbClr val="079DD6"/>
          </a:solidFill>
          <a:ln w="12700">
            <a:miter lim="400000"/>
          </a:ln>
        </p:spPr>
        <p:txBody>
          <a:bodyPr lIns="0" tIns="0" rIns="0" bIns="0" anchor="ctr"/>
          <a:lstStyle/>
          <a:p>
            <a:pPr lvl="0" defTabSz="914400">
              <a:lnSpc>
                <a:spcPct val="100000"/>
              </a:lnSpc>
              <a:spcBef>
                <a:spcPts val="0"/>
              </a:spcBef>
              <a:defRPr sz="2400">
                <a:solidFill>
                  <a:srgbClr val="000000"/>
                </a:solidFill>
                <a:latin typeface="Arial"/>
                <a:ea typeface="Arial"/>
                <a:cs typeface="Arial"/>
                <a:sym typeface="Arial"/>
              </a:defRPr>
            </a:pPr>
            <a:endParaRPr/>
          </a:p>
        </p:txBody>
      </p:sp>
      <p:pic>
        <p:nvPicPr>
          <p:cNvPr id="8" name="Picture 7" descr="aclz.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209116" y="4851056"/>
            <a:ext cx="1569118" cy="255438"/>
          </a:xfrm>
          <a:prstGeom prst="rect">
            <a:avLst/>
          </a:prstGeom>
        </p:spPr>
      </p:pic>
    </p:spTree>
    <p:extLst>
      <p:ext uri="{BB962C8B-B14F-4D97-AF65-F5344CB8AC3E}">
        <p14:creationId xmlns:p14="http://schemas.microsoft.com/office/powerpoint/2010/main" val="80374194"/>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Rectangle 7"/>
          <p:cNvSpPr/>
          <p:nvPr userDrawn="1"/>
        </p:nvSpPr>
        <p:spPr>
          <a:xfrm>
            <a:off x="0" y="5066836"/>
            <a:ext cx="9144000" cy="76664"/>
          </a:xfrm>
          <a:prstGeom prst="rect">
            <a:avLst/>
          </a:prstGeom>
          <a:solidFill>
            <a:srgbClr val="1A89CD"/>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Calibri"/>
            </a:endParaRPr>
          </a:p>
        </p:txBody>
      </p:sp>
      <p:sp>
        <p:nvSpPr>
          <p:cNvPr id="10" name="TextBox 9"/>
          <p:cNvSpPr txBox="1"/>
          <p:nvPr userDrawn="1"/>
        </p:nvSpPr>
        <p:spPr>
          <a:xfrm>
            <a:off x="4230624" y="4897928"/>
            <a:ext cx="682752" cy="123111"/>
          </a:xfrm>
          <a:prstGeom prst="rect">
            <a:avLst/>
          </a:prstGeom>
          <a:noFill/>
        </p:spPr>
        <p:txBody>
          <a:bodyPr wrap="square" lIns="0" tIns="0" rIns="0" bIns="0" rtlCol="0" anchor="ctr" anchorCtr="0">
            <a:spAutoFit/>
          </a:bodyPr>
          <a:lstStyle/>
          <a:p>
            <a:pPr algn="ctr"/>
            <a:fld id="{BD75D1DC-DF16-4BE5-9BE2-48DBF830378E}" type="slidenum">
              <a:rPr lang="en-US" sz="800" smtClean="0">
                <a:solidFill>
                  <a:schemeClr val="tx1"/>
                </a:solidFill>
                <a:latin typeface="Calibri"/>
              </a:rPr>
              <a:pPr algn="ctr"/>
              <a:t>‹#›</a:t>
            </a:fld>
            <a:endParaRPr lang="en-US" sz="800" dirty="0">
              <a:solidFill>
                <a:schemeClr val="tx1"/>
              </a:solidFill>
              <a:latin typeface="Calibri"/>
            </a:endParaRPr>
          </a:p>
        </p:txBody>
      </p:sp>
      <p:sp>
        <p:nvSpPr>
          <p:cNvPr id="2" name="Title Placeholder 1"/>
          <p:cNvSpPr>
            <a:spLocks noGrp="1"/>
          </p:cNvSpPr>
          <p:nvPr>
            <p:ph type="title"/>
          </p:nvPr>
        </p:nvSpPr>
        <p:spPr>
          <a:xfrm>
            <a:off x="457200" y="205980"/>
            <a:ext cx="8229600" cy="356378"/>
          </a:xfrm>
          <a:prstGeom prst="rect">
            <a:avLst/>
          </a:prstGeom>
        </p:spPr>
        <p:txBody>
          <a:bodyPr vert="horz" lIns="91440" tIns="45720" rIns="91440" bIns="45720" rtlCol="0" anchor="ctr" anchorCtr="0">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841250"/>
            <a:ext cx="8229600" cy="3856715"/>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pic>
        <p:nvPicPr>
          <p:cNvPr id="6" name="Picture 5" descr="cake-logo.png"/>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46644" y="4667694"/>
            <a:ext cx="625606" cy="332715"/>
          </a:xfrm>
          <a:prstGeom prst="rect">
            <a:avLst/>
          </a:prstGeom>
        </p:spPr>
      </p:pic>
    </p:spTree>
    <p:extLst>
      <p:ext uri="{BB962C8B-B14F-4D97-AF65-F5344CB8AC3E}">
        <p14:creationId xmlns:p14="http://schemas.microsoft.com/office/powerpoint/2010/main" val="246934537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4" r:id="rId11"/>
  </p:sldLayoutIdLst>
  <p:timing>
    <p:tnLst>
      <p:par>
        <p:cTn xmlns:p14="http://schemas.microsoft.com/office/powerpoint/2010/main" id="1" dur="indefinite" restart="never" nodeType="tmRoot"/>
      </p:par>
    </p:tnLst>
  </p:timing>
  <p:txStyles>
    <p:titleStyle>
      <a:lvl1pPr algn="l" defTabSz="457200" rtl="0" eaLnBrk="1" latinLnBrk="0" hangingPunct="1">
        <a:spcBef>
          <a:spcPct val="0"/>
        </a:spcBef>
        <a:buNone/>
        <a:defRPr sz="2800" b="0" i="0" kern="1200">
          <a:solidFill>
            <a:schemeClr val="accent1"/>
          </a:solidFill>
          <a:latin typeface="Calibri"/>
          <a:ea typeface="+mj-ea"/>
          <a:cs typeface="Calibri"/>
        </a:defRPr>
      </a:lvl1pPr>
    </p:titleStyle>
    <p:bodyStyle>
      <a:lvl1pPr marL="285750" indent="-285750" algn="l" defTabSz="457200" rtl="0" eaLnBrk="1" latinLnBrk="0" hangingPunct="1">
        <a:lnSpc>
          <a:spcPct val="95000"/>
        </a:lnSpc>
        <a:spcBef>
          <a:spcPts val="1000"/>
        </a:spcBef>
        <a:buClr>
          <a:schemeClr val="accent3"/>
        </a:buClr>
        <a:buSzPct val="70000"/>
        <a:buFont typeface="Wingdings 2" panose="05020102010507070707" pitchFamily="18" charset="2"/>
        <a:buChar char=""/>
        <a:defRPr sz="2400" b="0" i="0" kern="1200">
          <a:solidFill>
            <a:schemeClr val="tx1">
              <a:lumMod val="75000"/>
              <a:lumOff val="25000"/>
            </a:schemeClr>
          </a:solidFill>
          <a:latin typeface="Calibri"/>
          <a:ea typeface="+mn-ea"/>
          <a:cs typeface="Calibri"/>
        </a:defRPr>
      </a:lvl1pPr>
      <a:lvl2pPr marL="573088" indent="-231775" algn="l" defTabSz="457200" rtl="0" eaLnBrk="1" latinLnBrk="0" hangingPunct="1">
        <a:lnSpc>
          <a:spcPct val="95000"/>
        </a:lnSpc>
        <a:spcBef>
          <a:spcPts val="400"/>
        </a:spcBef>
        <a:buClr>
          <a:schemeClr val="accent3"/>
        </a:buClr>
        <a:buFont typeface="Arial"/>
        <a:buChar char="–"/>
        <a:tabLst/>
        <a:defRPr sz="2000" b="0" i="0" kern="1200">
          <a:solidFill>
            <a:schemeClr val="tx1">
              <a:lumMod val="75000"/>
              <a:lumOff val="25000"/>
            </a:schemeClr>
          </a:solidFill>
          <a:latin typeface="Calibri"/>
          <a:ea typeface="+mn-ea"/>
          <a:cs typeface="Calibri"/>
        </a:defRPr>
      </a:lvl2pPr>
      <a:lvl3pPr marL="742950" indent="-171450" algn="l" defTabSz="457200" rtl="0" eaLnBrk="1" latinLnBrk="0" hangingPunct="1">
        <a:lnSpc>
          <a:spcPct val="95000"/>
        </a:lnSpc>
        <a:spcBef>
          <a:spcPts val="400"/>
        </a:spcBef>
        <a:buClr>
          <a:schemeClr val="accent3"/>
        </a:buClr>
        <a:buFont typeface="Arial"/>
        <a:buChar char="•"/>
        <a:defRPr sz="1800" b="0" i="0" kern="1200">
          <a:solidFill>
            <a:schemeClr val="tx1">
              <a:lumMod val="75000"/>
              <a:lumOff val="25000"/>
            </a:schemeClr>
          </a:solidFill>
          <a:latin typeface="Calibri"/>
          <a:ea typeface="+mn-ea"/>
          <a:cs typeface="Calibri"/>
        </a:defRPr>
      </a:lvl3pPr>
      <a:lvl4pPr marL="1030288" indent="-228600" algn="l" defTabSz="457200" rtl="0" eaLnBrk="1" latinLnBrk="0" hangingPunct="1">
        <a:lnSpc>
          <a:spcPct val="95000"/>
        </a:lnSpc>
        <a:spcBef>
          <a:spcPts val="400"/>
        </a:spcBef>
        <a:buClr>
          <a:schemeClr val="accent3"/>
        </a:buClr>
        <a:buFont typeface="Arial"/>
        <a:buChar char="–"/>
        <a:defRPr sz="1600" b="0" i="0" kern="1200">
          <a:solidFill>
            <a:schemeClr val="tx1">
              <a:lumMod val="75000"/>
              <a:lumOff val="25000"/>
            </a:schemeClr>
          </a:solidFill>
          <a:latin typeface="Calibri"/>
          <a:ea typeface="+mn-ea"/>
          <a:cs typeface="Calibri"/>
        </a:defRPr>
      </a:lvl4pPr>
      <a:lvl5pPr marL="2057400" indent="-228600" algn="l" defTabSz="457200" rtl="0" eaLnBrk="1" latinLnBrk="0" hangingPunct="1">
        <a:spcBef>
          <a:spcPct val="20000"/>
        </a:spcBef>
        <a:buFont typeface="Arial"/>
        <a:buChar char="»"/>
        <a:defRPr sz="1600" b="0" i="0" kern="1200">
          <a:solidFill>
            <a:schemeClr val="tx1"/>
          </a:solidFill>
          <a:latin typeface="Gill Sans Light"/>
          <a:ea typeface="+mn-ea"/>
          <a:cs typeface="Gill Sans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11.png"/><Relationship Id="rId6" Type="http://schemas.openxmlformats.org/officeDocument/2006/relationships/image" Target="../media/image12.png"/><Relationship Id="rId7" Type="http://schemas.openxmlformats.org/officeDocument/2006/relationships/image" Target="../media/image13.png"/><Relationship Id="rId8" Type="http://schemas.openxmlformats.org/officeDocument/2006/relationships/image" Target="../media/image14.png"/><Relationship Id="rId9" Type="http://schemas.openxmlformats.org/officeDocument/2006/relationships/image" Target="../media/image15.png"/><Relationship Id="rId10" Type="http://schemas.openxmlformats.org/officeDocument/2006/relationships/image" Target="../media/image16.png"/><Relationship Id="rId1" Type="http://schemas.openxmlformats.org/officeDocument/2006/relationships/slideLayout" Target="../slideLayouts/slideLayout5.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17.png"/><Relationship Id="rId4" Type="http://schemas.openxmlformats.org/officeDocument/2006/relationships/image" Target="../media/image18.png"/><Relationship Id="rId1" Type="http://schemas.openxmlformats.org/officeDocument/2006/relationships/slideLayout" Target="../slideLayouts/slideLayout5.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8.png"/><Relationship Id="rId3" Type="http://schemas.openxmlformats.org/officeDocument/2006/relationships/image" Target="../media/image19.jpg"/></Relationships>
</file>

<file path=ppt/slides/_rels/slide5.xml.rels><?xml version="1.0" encoding="UTF-8" standalone="yes"?>
<Relationships xmlns="http://schemas.openxmlformats.org/package/2006/relationships"><Relationship Id="rId3" Type="http://schemas.openxmlformats.org/officeDocument/2006/relationships/image" Target="../media/image20.jpg"/><Relationship Id="rId4" Type="http://schemas.openxmlformats.org/officeDocument/2006/relationships/image" Target="../media/image21.jpg"/><Relationship Id="rId5" Type="http://schemas.openxmlformats.org/officeDocument/2006/relationships/image" Target="../media/image22.jpg"/><Relationship Id="rId6" Type="http://schemas.openxmlformats.org/officeDocument/2006/relationships/image" Target="../media/image23.jpg"/><Relationship Id="rId7" Type="http://schemas.openxmlformats.org/officeDocument/2006/relationships/image" Target="../media/image24.jpg"/><Relationship Id="rId8" Type="http://schemas.openxmlformats.org/officeDocument/2006/relationships/image" Target="../media/image25.jpg"/><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3" Type="http://schemas.openxmlformats.org/officeDocument/2006/relationships/image" Target="../media/image26.png"/><Relationship Id="rId4" Type="http://schemas.openxmlformats.org/officeDocument/2006/relationships/image" Target="../media/image27.png"/><Relationship Id="rId5" Type="http://schemas.openxmlformats.org/officeDocument/2006/relationships/image" Target="../media/image28.png"/><Relationship Id="rId6" Type="http://schemas.openxmlformats.org/officeDocument/2006/relationships/image" Target="../media/image29.png"/><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3" Type="http://schemas.openxmlformats.org/officeDocument/2006/relationships/image" Target="../media/image30.png"/><Relationship Id="rId4" Type="http://schemas.openxmlformats.org/officeDocument/2006/relationships/image" Target="../media/image31.png"/><Relationship Id="rId5" Type="http://schemas.openxmlformats.org/officeDocument/2006/relationships/image" Target="../media/image32.png"/><Relationship Id="rId6" Type="http://schemas.openxmlformats.org/officeDocument/2006/relationships/image" Target="../media/image33.png"/><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3" Type="http://schemas.openxmlformats.org/officeDocument/2006/relationships/image" Target="../media/image34.png"/><Relationship Id="rId4" Type="http://schemas.openxmlformats.org/officeDocument/2006/relationships/image" Target="../media/image35.png"/><Relationship Id="rId5" Type="http://schemas.openxmlformats.org/officeDocument/2006/relationships/image" Target="../media/image36.png"/><Relationship Id="rId6" Type="http://schemas.openxmlformats.org/officeDocument/2006/relationships/image" Target="../media/image37.png"/><Relationship Id="rId1" Type="http://schemas.openxmlformats.org/officeDocument/2006/relationships/slideLayout" Target="../slideLayouts/slideLayout5.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image" Target="../media/image3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5246" y="2137412"/>
            <a:ext cx="7615792" cy="698498"/>
          </a:xfrm>
        </p:spPr>
        <p:txBody>
          <a:bodyPr/>
          <a:lstStyle/>
          <a:p>
            <a:r>
              <a:rPr lang="en-US" dirty="0" err="1" smtClean="0">
                <a:latin typeface="Helvetica"/>
                <a:cs typeface="Helvetica"/>
              </a:rPr>
              <a:t>Forex</a:t>
            </a:r>
            <a:r>
              <a:rPr lang="en-US" dirty="0" smtClean="0">
                <a:latin typeface="Helvetica"/>
                <a:cs typeface="Helvetica"/>
              </a:rPr>
              <a:t/>
            </a:r>
            <a:br>
              <a:rPr lang="en-US" dirty="0" smtClean="0">
                <a:latin typeface="Helvetica"/>
                <a:cs typeface="Helvetica"/>
              </a:rPr>
            </a:br>
            <a:r>
              <a:rPr lang="en-US" sz="2000" i="1" dirty="0" smtClean="0">
                <a:latin typeface="Helvetica"/>
                <a:cs typeface="Helvetica"/>
              </a:rPr>
              <a:t>Track and Optimize for All Digital Marketing Channels</a:t>
            </a:r>
            <a:endParaRPr lang="en-US" sz="2000" i="1" dirty="0">
              <a:latin typeface="Helvetica"/>
              <a:cs typeface="Helvetica"/>
            </a:endParaRPr>
          </a:p>
        </p:txBody>
      </p:sp>
    </p:spTree>
    <p:extLst>
      <p:ext uri="{BB962C8B-B14F-4D97-AF65-F5344CB8AC3E}">
        <p14:creationId xmlns:p14="http://schemas.microsoft.com/office/powerpoint/2010/main" val="3999660063"/>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51291"/>
            <a:ext cx="8584914" cy="459486"/>
          </a:xfrm>
        </p:spPr>
        <p:txBody>
          <a:bodyPr>
            <a:normAutofit fontScale="90000"/>
          </a:bodyPr>
          <a:lstStyle/>
          <a:p>
            <a:r>
              <a:rPr lang="en-US" dirty="0" smtClean="0"/>
              <a:t>Do you know how customers find you?</a:t>
            </a:r>
            <a:endParaRPr lang="en-US" dirty="0"/>
          </a:p>
        </p:txBody>
      </p:sp>
      <p:grpSp>
        <p:nvGrpSpPr>
          <p:cNvPr id="4" name="Group 3"/>
          <p:cNvGrpSpPr/>
          <p:nvPr/>
        </p:nvGrpSpPr>
        <p:grpSpPr>
          <a:xfrm>
            <a:off x="5591664" y="3952878"/>
            <a:ext cx="849409" cy="828554"/>
            <a:chOff x="1183608" y="3978669"/>
            <a:chExt cx="1195507" cy="1195507"/>
          </a:xfrm>
        </p:grpSpPr>
        <p:sp>
          <p:nvSpPr>
            <p:cNvPr id="6" name="Shape 122"/>
            <p:cNvSpPr/>
            <p:nvPr/>
          </p:nvSpPr>
          <p:spPr>
            <a:xfrm>
              <a:off x="1183608" y="3978669"/>
              <a:ext cx="1195507" cy="119550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40A2DB"/>
            </a:solidFill>
            <a:ln w="12700">
              <a:miter lim="400000"/>
            </a:ln>
          </p:spPr>
          <p:txBody>
            <a:bodyPr lIns="0" tIns="0" rIns="0" bIns="0"/>
            <a:lstStyle/>
            <a:p>
              <a:pPr lvl="0" defTabSz="914400">
                <a:lnSpc>
                  <a:spcPct val="100000"/>
                </a:lnSpc>
                <a:spcBef>
                  <a:spcPts val="0"/>
                </a:spcBef>
                <a:defRPr sz="2400">
                  <a:solidFill>
                    <a:srgbClr val="000000"/>
                  </a:solidFill>
                  <a:latin typeface="Arial"/>
                  <a:ea typeface="Arial"/>
                  <a:cs typeface="Arial"/>
                  <a:sym typeface="Arial"/>
                </a:defRPr>
              </a:pPr>
              <a:endParaRPr/>
            </a:p>
          </p:txBody>
        </p:sp>
        <p:sp>
          <p:nvSpPr>
            <p:cNvPr id="7" name="Shape 123"/>
            <p:cNvSpPr/>
            <p:nvPr/>
          </p:nvSpPr>
          <p:spPr>
            <a:xfrm>
              <a:off x="1518396" y="4701275"/>
              <a:ext cx="531695" cy="222042"/>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lgn="ctr">
                <a:defRPr sz="1300">
                  <a:solidFill>
                    <a:srgbClr val="FFFFFF"/>
                  </a:solidFill>
                </a:defRPr>
              </a:lvl1pPr>
            </a:lstStyle>
            <a:p>
              <a:pPr lvl="0">
                <a:defRPr sz="1800">
                  <a:solidFill>
                    <a:srgbClr val="000000"/>
                  </a:solidFill>
                </a:defRPr>
              </a:pPr>
              <a:r>
                <a:rPr sz="1000" dirty="0">
                  <a:solidFill>
                    <a:srgbClr val="FFFFFF"/>
                  </a:solidFill>
                  <a:latin typeface="+mn-lt"/>
                </a:rPr>
                <a:t>Mobile</a:t>
              </a:r>
            </a:p>
          </p:txBody>
        </p:sp>
        <p:pic>
          <p:nvPicPr>
            <p:cNvPr id="8" name="pasted-image.pdf"/>
            <p:cNvPicPr/>
            <p:nvPr/>
          </p:nvPicPr>
          <p:blipFill>
            <a:blip r:embed="rId3">
              <a:extLst/>
            </a:blip>
            <a:stretch>
              <a:fillRect/>
            </a:stretch>
          </p:blipFill>
          <p:spPr>
            <a:xfrm>
              <a:off x="1637337" y="4179022"/>
              <a:ext cx="277178" cy="461962"/>
            </a:xfrm>
            <a:prstGeom prst="rect">
              <a:avLst/>
            </a:prstGeom>
            <a:ln w="12700">
              <a:miter lim="400000"/>
            </a:ln>
          </p:spPr>
        </p:pic>
      </p:grpSp>
      <p:grpSp>
        <p:nvGrpSpPr>
          <p:cNvPr id="9" name="Group 8"/>
          <p:cNvGrpSpPr/>
          <p:nvPr/>
        </p:nvGrpSpPr>
        <p:grpSpPr>
          <a:xfrm>
            <a:off x="6742686" y="1911871"/>
            <a:ext cx="823460" cy="803243"/>
            <a:chOff x="1201869" y="2600861"/>
            <a:chExt cx="1158985" cy="1158985"/>
          </a:xfrm>
        </p:grpSpPr>
        <p:sp>
          <p:nvSpPr>
            <p:cNvPr id="11" name="Shape 125"/>
            <p:cNvSpPr/>
            <p:nvPr/>
          </p:nvSpPr>
          <p:spPr>
            <a:xfrm>
              <a:off x="1201869" y="2600861"/>
              <a:ext cx="1158985" cy="115898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40A2DB"/>
            </a:solidFill>
            <a:ln w="12700">
              <a:miter lim="400000"/>
            </a:ln>
          </p:spPr>
          <p:txBody>
            <a:bodyPr lIns="0" tIns="0" rIns="0" bIns="0"/>
            <a:lstStyle/>
            <a:p>
              <a:pPr lvl="0" defTabSz="914400">
                <a:lnSpc>
                  <a:spcPct val="100000"/>
                </a:lnSpc>
                <a:spcBef>
                  <a:spcPts val="0"/>
                </a:spcBef>
                <a:defRPr sz="2400">
                  <a:solidFill>
                    <a:srgbClr val="000000"/>
                  </a:solidFill>
                  <a:latin typeface="Arial"/>
                  <a:ea typeface="Arial"/>
                  <a:cs typeface="Arial"/>
                  <a:sym typeface="Arial"/>
                </a:defRPr>
              </a:pPr>
              <a:endParaRPr/>
            </a:p>
          </p:txBody>
        </p:sp>
        <p:sp>
          <p:nvSpPr>
            <p:cNvPr id="12" name="Shape 126"/>
            <p:cNvSpPr/>
            <p:nvPr/>
          </p:nvSpPr>
          <p:spPr>
            <a:xfrm>
              <a:off x="1437496" y="3350180"/>
              <a:ext cx="687730" cy="256215"/>
            </a:xfrm>
            <a:prstGeom prst="rect">
              <a:avLst/>
            </a:prstGeom>
            <a:ln w="12700">
              <a:miter lim="400000"/>
            </a:ln>
            <a:extLst>
              <a:ext uri="{C572A759-6A51-4108-AA02-DFA0A04FC94B}">
                <ma14:wrappingTextBoxFlag xmlns:ma14="http://schemas.microsoft.com/office/mac/drawingml/2011/main" val="1"/>
              </a:ext>
            </a:extLst>
          </p:spPr>
          <p:txBody>
            <a:bodyPr lIns="0" tIns="0" rIns="0" bIns="0"/>
            <a:lstStyle>
              <a:lvl1pPr algn="ctr">
                <a:defRPr sz="1300">
                  <a:solidFill>
                    <a:srgbClr val="FFFFFF"/>
                  </a:solidFill>
                </a:defRPr>
              </a:lvl1pPr>
            </a:lstStyle>
            <a:p>
              <a:pPr lvl="0">
                <a:defRPr sz="1800">
                  <a:solidFill>
                    <a:srgbClr val="000000"/>
                  </a:solidFill>
                </a:defRPr>
              </a:pPr>
              <a:r>
                <a:rPr sz="1000" dirty="0">
                  <a:solidFill>
                    <a:srgbClr val="FFFFFF"/>
                  </a:solidFill>
                  <a:latin typeface="+mn-lt"/>
                </a:rPr>
                <a:t>Display</a:t>
              </a:r>
            </a:p>
          </p:txBody>
        </p:sp>
        <p:pic>
          <p:nvPicPr>
            <p:cNvPr id="13" name="pasted-image.pdf"/>
            <p:cNvPicPr/>
            <p:nvPr/>
          </p:nvPicPr>
          <p:blipFill>
            <a:blip r:embed="rId4">
              <a:extLst/>
            </a:blip>
            <a:stretch>
              <a:fillRect/>
            </a:stretch>
          </p:blipFill>
          <p:spPr>
            <a:xfrm>
              <a:off x="1541441" y="2829376"/>
              <a:ext cx="479840" cy="447851"/>
            </a:xfrm>
            <a:prstGeom prst="rect">
              <a:avLst/>
            </a:prstGeom>
            <a:ln w="12700">
              <a:miter lim="400000"/>
            </a:ln>
          </p:spPr>
        </p:pic>
      </p:grpSp>
      <p:grpSp>
        <p:nvGrpSpPr>
          <p:cNvPr id="14" name="Group 13"/>
          <p:cNvGrpSpPr/>
          <p:nvPr/>
        </p:nvGrpSpPr>
        <p:grpSpPr>
          <a:xfrm>
            <a:off x="7623347" y="3324144"/>
            <a:ext cx="823461" cy="803243"/>
            <a:chOff x="6638204" y="4001496"/>
            <a:chExt cx="1158985" cy="1158985"/>
          </a:xfrm>
        </p:grpSpPr>
        <p:sp>
          <p:nvSpPr>
            <p:cNvPr id="16" name="Shape 119"/>
            <p:cNvSpPr/>
            <p:nvPr/>
          </p:nvSpPr>
          <p:spPr>
            <a:xfrm>
              <a:off x="6638204" y="4001496"/>
              <a:ext cx="1158985" cy="115898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40A2DB"/>
            </a:solidFill>
            <a:ln w="12700">
              <a:miter lim="400000"/>
            </a:ln>
          </p:spPr>
          <p:txBody>
            <a:bodyPr lIns="0" tIns="0" rIns="0" bIns="0"/>
            <a:lstStyle/>
            <a:p>
              <a:pPr lvl="0" defTabSz="914400">
                <a:lnSpc>
                  <a:spcPct val="100000"/>
                </a:lnSpc>
                <a:spcBef>
                  <a:spcPts val="0"/>
                </a:spcBef>
                <a:defRPr sz="2400">
                  <a:solidFill>
                    <a:srgbClr val="000000"/>
                  </a:solidFill>
                  <a:latin typeface="Arial"/>
                  <a:ea typeface="Arial"/>
                  <a:cs typeface="Arial"/>
                  <a:sym typeface="Arial"/>
                </a:defRPr>
              </a:pPr>
              <a:endParaRPr/>
            </a:p>
          </p:txBody>
        </p:sp>
        <p:sp>
          <p:nvSpPr>
            <p:cNvPr id="17" name="Shape 120"/>
            <p:cNvSpPr/>
            <p:nvPr/>
          </p:nvSpPr>
          <p:spPr>
            <a:xfrm>
              <a:off x="6983952" y="4762738"/>
              <a:ext cx="458371" cy="222042"/>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lgn="ctr">
                <a:defRPr sz="1300">
                  <a:solidFill>
                    <a:srgbClr val="FFFFFF"/>
                  </a:solidFill>
                </a:defRPr>
              </a:lvl1pPr>
            </a:lstStyle>
            <a:p>
              <a:pPr lvl="0">
                <a:defRPr sz="1800">
                  <a:solidFill>
                    <a:srgbClr val="000000"/>
                  </a:solidFill>
                </a:defRPr>
              </a:pPr>
              <a:r>
                <a:rPr sz="1000" dirty="0">
                  <a:solidFill>
                    <a:srgbClr val="FFFFFF"/>
                  </a:solidFill>
                  <a:latin typeface="+mn-lt"/>
                </a:rPr>
                <a:t>Video</a:t>
              </a:r>
            </a:p>
          </p:txBody>
        </p:sp>
        <p:pic>
          <p:nvPicPr>
            <p:cNvPr id="18" name="pasted-image.pdf"/>
            <p:cNvPicPr/>
            <p:nvPr/>
          </p:nvPicPr>
          <p:blipFill>
            <a:blip r:embed="rId5">
              <a:extLst/>
            </a:blip>
            <a:stretch>
              <a:fillRect/>
            </a:stretch>
          </p:blipFill>
          <p:spPr>
            <a:xfrm>
              <a:off x="6948916" y="4265956"/>
              <a:ext cx="529007" cy="405572"/>
            </a:xfrm>
            <a:prstGeom prst="rect">
              <a:avLst/>
            </a:prstGeom>
            <a:ln w="12700">
              <a:miter lim="400000"/>
            </a:ln>
          </p:spPr>
        </p:pic>
      </p:grpSp>
      <p:grpSp>
        <p:nvGrpSpPr>
          <p:cNvPr id="19" name="Group 18"/>
          <p:cNvGrpSpPr/>
          <p:nvPr/>
        </p:nvGrpSpPr>
        <p:grpSpPr>
          <a:xfrm>
            <a:off x="7773276" y="2290811"/>
            <a:ext cx="819322" cy="799206"/>
            <a:chOff x="6641116" y="2608339"/>
            <a:chExt cx="1153161" cy="1153161"/>
          </a:xfrm>
        </p:grpSpPr>
        <p:sp>
          <p:nvSpPr>
            <p:cNvPr id="21" name="Shape 134"/>
            <p:cNvSpPr/>
            <p:nvPr/>
          </p:nvSpPr>
          <p:spPr>
            <a:xfrm>
              <a:off x="6641116" y="2608339"/>
              <a:ext cx="1153161" cy="115316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40A2DB"/>
            </a:solidFill>
            <a:ln w="12700">
              <a:miter lim="400000"/>
            </a:ln>
          </p:spPr>
          <p:txBody>
            <a:bodyPr lIns="0" tIns="0" rIns="0" bIns="0"/>
            <a:lstStyle/>
            <a:p>
              <a:pPr lvl="0" defTabSz="914400">
                <a:lnSpc>
                  <a:spcPct val="100000"/>
                </a:lnSpc>
                <a:spcBef>
                  <a:spcPts val="0"/>
                </a:spcBef>
                <a:defRPr sz="2400">
                  <a:solidFill>
                    <a:srgbClr val="000000"/>
                  </a:solidFill>
                  <a:latin typeface="Arial"/>
                  <a:ea typeface="Arial"/>
                  <a:cs typeface="Arial"/>
                  <a:sym typeface="Arial"/>
                </a:defRPr>
              </a:pPr>
              <a:endParaRPr/>
            </a:p>
          </p:txBody>
        </p:sp>
        <p:sp>
          <p:nvSpPr>
            <p:cNvPr id="22" name="Shape 135"/>
            <p:cNvSpPr/>
            <p:nvPr/>
          </p:nvSpPr>
          <p:spPr>
            <a:xfrm>
              <a:off x="6976850" y="3311316"/>
              <a:ext cx="472559" cy="222042"/>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lgn="ctr">
                <a:defRPr sz="1300">
                  <a:solidFill>
                    <a:srgbClr val="FFFFFF"/>
                  </a:solidFill>
                </a:defRPr>
              </a:lvl1pPr>
            </a:lstStyle>
            <a:p>
              <a:pPr lvl="0">
                <a:defRPr sz="1800">
                  <a:solidFill>
                    <a:srgbClr val="000000"/>
                  </a:solidFill>
                </a:defRPr>
              </a:pPr>
              <a:r>
                <a:rPr sz="1000" dirty="0">
                  <a:solidFill>
                    <a:srgbClr val="FFFFFF"/>
                  </a:solidFill>
                  <a:latin typeface="+mn-lt"/>
                </a:rPr>
                <a:t>Social</a:t>
              </a:r>
            </a:p>
          </p:txBody>
        </p:sp>
        <p:pic>
          <p:nvPicPr>
            <p:cNvPr id="23" name="pasted-image.pdf"/>
            <p:cNvPicPr/>
            <p:nvPr/>
          </p:nvPicPr>
          <p:blipFill>
            <a:blip r:embed="rId6">
              <a:extLst/>
            </a:blip>
            <a:stretch>
              <a:fillRect/>
            </a:stretch>
          </p:blipFill>
          <p:spPr>
            <a:xfrm>
              <a:off x="6969363" y="2830414"/>
              <a:ext cx="487534" cy="405572"/>
            </a:xfrm>
            <a:prstGeom prst="rect">
              <a:avLst/>
            </a:prstGeom>
            <a:ln w="12700">
              <a:miter lim="400000"/>
            </a:ln>
          </p:spPr>
        </p:pic>
      </p:grpSp>
      <p:grpSp>
        <p:nvGrpSpPr>
          <p:cNvPr id="24" name="Group 23"/>
          <p:cNvGrpSpPr/>
          <p:nvPr/>
        </p:nvGrpSpPr>
        <p:grpSpPr>
          <a:xfrm>
            <a:off x="7533658" y="1157016"/>
            <a:ext cx="849410" cy="828554"/>
            <a:chOff x="5514789" y="1668896"/>
            <a:chExt cx="1195507" cy="1195507"/>
          </a:xfrm>
        </p:grpSpPr>
        <p:sp>
          <p:nvSpPr>
            <p:cNvPr id="25" name="Shape 137"/>
            <p:cNvSpPr/>
            <p:nvPr/>
          </p:nvSpPr>
          <p:spPr>
            <a:xfrm>
              <a:off x="5514789" y="1668896"/>
              <a:ext cx="1195507" cy="119550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40A2DB"/>
            </a:solidFill>
            <a:ln w="12700">
              <a:miter lim="400000"/>
            </a:ln>
          </p:spPr>
          <p:txBody>
            <a:bodyPr lIns="0" tIns="0" rIns="0" bIns="0" anchor="ctr"/>
            <a:lstStyle/>
            <a:p>
              <a:pPr lvl="0" defTabSz="914400">
                <a:lnSpc>
                  <a:spcPct val="100000"/>
                </a:lnSpc>
                <a:spcBef>
                  <a:spcPts val="0"/>
                </a:spcBef>
                <a:defRPr sz="2400">
                  <a:solidFill>
                    <a:srgbClr val="000000"/>
                  </a:solidFill>
                  <a:latin typeface="Arial"/>
                  <a:ea typeface="Arial"/>
                  <a:cs typeface="Arial"/>
                  <a:sym typeface="Arial"/>
                </a:defRPr>
              </a:pPr>
              <a:endParaRPr>
                <a:solidFill>
                  <a:srgbClr val="1A89CD"/>
                </a:solidFill>
              </a:endParaRPr>
            </a:p>
          </p:txBody>
        </p:sp>
        <p:sp>
          <p:nvSpPr>
            <p:cNvPr id="26" name="Shape 138"/>
            <p:cNvSpPr/>
            <p:nvPr/>
          </p:nvSpPr>
          <p:spPr>
            <a:xfrm>
              <a:off x="5843434" y="2388231"/>
              <a:ext cx="538217" cy="222042"/>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lgn="ctr">
                <a:defRPr sz="1300">
                  <a:solidFill>
                    <a:srgbClr val="FFFFFF"/>
                  </a:solidFill>
                </a:defRPr>
              </a:lvl1pPr>
            </a:lstStyle>
            <a:p>
              <a:pPr lvl="0">
                <a:defRPr sz="1800">
                  <a:solidFill>
                    <a:srgbClr val="000000"/>
                  </a:solidFill>
                </a:defRPr>
              </a:pPr>
              <a:r>
                <a:rPr sz="1000" dirty="0">
                  <a:solidFill>
                    <a:srgbClr val="FFFFFF"/>
                  </a:solidFill>
                  <a:latin typeface="+mn-lt"/>
                </a:rPr>
                <a:t>Search</a:t>
              </a:r>
            </a:p>
          </p:txBody>
        </p:sp>
        <p:pic>
          <p:nvPicPr>
            <p:cNvPr id="27" name="pasted-image.pdf"/>
            <p:cNvPicPr/>
            <p:nvPr/>
          </p:nvPicPr>
          <p:blipFill>
            <a:blip r:embed="rId7">
              <a:extLst/>
            </a:blip>
            <a:stretch>
              <a:fillRect/>
            </a:stretch>
          </p:blipFill>
          <p:spPr>
            <a:xfrm>
              <a:off x="5909756" y="1916643"/>
              <a:ext cx="405572" cy="405572"/>
            </a:xfrm>
            <a:prstGeom prst="rect">
              <a:avLst/>
            </a:prstGeom>
            <a:ln w="12700">
              <a:miter lim="400000"/>
            </a:ln>
          </p:spPr>
        </p:pic>
      </p:grpSp>
      <p:grpSp>
        <p:nvGrpSpPr>
          <p:cNvPr id="29" name="Group 28"/>
          <p:cNvGrpSpPr/>
          <p:nvPr/>
        </p:nvGrpSpPr>
        <p:grpSpPr>
          <a:xfrm>
            <a:off x="6787793" y="3952878"/>
            <a:ext cx="849410" cy="828554"/>
            <a:chOff x="5519354" y="4881066"/>
            <a:chExt cx="1195508" cy="1195506"/>
          </a:xfrm>
        </p:grpSpPr>
        <p:sp>
          <p:nvSpPr>
            <p:cNvPr id="30" name="Shape 116"/>
            <p:cNvSpPr/>
            <p:nvPr/>
          </p:nvSpPr>
          <p:spPr>
            <a:xfrm>
              <a:off x="5519354" y="4881066"/>
              <a:ext cx="1195508" cy="119550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40A2DB"/>
            </a:solidFill>
            <a:ln w="12700">
              <a:miter lim="400000"/>
            </a:ln>
          </p:spPr>
          <p:txBody>
            <a:bodyPr lIns="0" tIns="0" rIns="0" bIns="0"/>
            <a:lstStyle/>
            <a:p>
              <a:pPr lvl="0" defTabSz="914400">
                <a:lnSpc>
                  <a:spcPct val="100000"/>
                </a:lnSpc>
                <a:spcBef>
                  <a:spcPts val="0"/>
                </a:spcBef>
                <a:defRPr sz="2400">
                  <a:solidFill>
                    <a:srgbClr val="000000"/>
                  </a:solidFill>
                  <a:latin typeface="Arial"/>
                  <a:ea typeface="Arial"/>
                  <a:cs typeface="Arial"/>
                  <a:sym typeface="Arial"/>
                </a:defRPr>
              </a:pPr>
              <a:endParaRPr/>
            </a:p>
          </p:txBody>
        </p:sp>
        <p:sp>
          <p:nvSpPr>
            <p:cNvPr id="31" name="Shape 117"/>
            <p:cNvSpPr/>
            <p:nvPr/>
          </p:nvSpPr>
          <p:spPr>
            <a:xfrm>
              <a:off x="5680604" y="5637247"/>
              <a:ext cx="863876" cy="277427"/>
            </a:xfrm>
            <a:prstGeom prst="rect">
              <a:avLst/>
            </a:prstGeom>
            <a:ln w="12700">
              <a:miter lim="400000"/>
            </a:ln>
            <a:extLst>
              <a:ext uri="{C572A759-6A51-4108-AA02-DFA0A04FC94B}">
                <ma14:wrappingTextBoxFlag xmlns:ma14="http://schemas.microsoft.com/office/mac/drawingml/2011/main" val="1"/>
              </a:ext>
            </a:extLst>
          </p:spPr>
          <p:txBody>
            <a:bodyPr lIns="0" tIns="0" rIns="0" bIns="0"/>
            <a:lstStyle>
              <a:lvl1pPr algn="ctr">
                <a:defRPr sz="1300">
                  <a:solidFill>
                    <a:srgbClr val="FFFFFF"/>
                  </a:solidFill>
                </a:defRPr>
              </a:lvl1pPr>
            </a:lstStyle>
            <a:p>
              <a:pPr lvl="0">
                <a:defRPr sz="1800">
                  <a:solidFill>
                    <a:srgbClr val="000000"/>
                  </a:solidFill>
                </a:defRPr>
              </a:pPr>
              <a:r>
                <a:rPr sz="1000" dirty="0">
                  <a:solidFill>
                    <a:srgbClr val="FFFFFF"/>
                  </a:solidFill>
                  <a:latin typeface="+mn-lt"/>
                </a:rPr>
                <a:t>Shopping</a:t>
              </a:r>
            </a:p>
          </p:txBody>
        </p:sp>
        <p:pic>
          <p:nvPicPr>
            <p:cNvPr id="32" name="pasted-image.pdf"/>
            <p:cNvPicPr/>
            <p:nvPr/>
          </p:nvPicPr>
          <p:blipFill>
            <a:blip r:embed="rId8">
              <a:extLst/>
            </a:blip>
            <a:stretch>
              <a:fillRect/>
            </a:stretch>
          </p:blipFill>
          <p:spPr>
            <a:xfrm>
              <a:off x="5902961" y="5119527"/>
              <a:ext cx="510176" cy="467657"/>
            </a:xfrm>
            <a:prstGeom prst="rect">
              <a:avLst/>
            </a:prstGeom>
            <a:ln w="12700">
              <a:miter lim="400000"/>
            </a:ln>
          </p:spPr>
        </p:pic>
      </p:grpSp>
      <p:grpSp>
        <p:nvGrpSpPr>
          <p:cNvPr id="34" name="Group 33"/>
          <p:cNvGrpSpPr/>
          <p:nvPr/>
        </p:nvGrpSpPr>
        <p:grpSpPr>
          <a:xfrm>
            <a:off x="5784293" y="1438100"/>
            <a:ext cx="837370" cy="816811"/>
            <a:chOff x="2442867" y="1677369"/>
            <a:chExt cx="1178561" cy="1178561"/>
          </a:xfrm>
        </p:grpSpPr>
        <p:sp>
          <p:nvSpPr>
            <p:cNvPr id="35" name="Shape 140"/>
            <p:cNvSpPr/>
            <p:nvPr/>
          </p:nvSpPr>
          <p:spPr>
            <a:xfrm>
              <a:off x="2442867" y="1677369"/>
              <a:ext cx="1178561" cy="117856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40A2DB"/>
            </a:solidFill>
            <a:ln w="12700">
              <a:miter lim="400000"/>
            </a:ln>
          </p:spPr>
          <p:txBody>
            <a:bodyPr lIns="0" tIns="0" rIns="0" bIns="0"/>
            <a:lstStyle/>
            <a:p>
              <a:pPr lvl="0">
                <a:lnSpc>
                  <a:spcPct val="100000"/>
                </a:lnSpc>
                <a:spcBef>
                  <a:spcPts val="0"/>
                </a:spcBef>
                <a:defRPr sz="1800">
                  <a:solidFill>
                    <a:srgbClr val="3F6797"/>
                  </a:solidFill>
                  <a:latin typeface="Arial"/>
                  <a:ea typeface="Arial"/>
                  <a:cs typeface="Arial"/>
                  <a:sym typeface="Arial"/>
                </a:defRPr>
              </a:pPr>
              <a:endParaRPr/>
            </a:p>
          </p:txBody>
        </p:sp>
        <p:sp>
          <p:nvSpPr>
            <p:cNvPr id="36" name="Shape 141"/>
            <p:cNvSpPr/>
            <p:nvPr/>
          </p:nvSpPr>
          <p:spPr>
            <a:xfrm>
              <a:off x="2701700" y="2456314"/>
              <a:ext cx="660895" cy="222042"/>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lgn="ctr">
                <a:defRPr sz="1300">
                  <a:solidFill>
                    <a:srgbClr val="FFFFFF"/>
                  </a:solidFill>
                </a:defRPr>
              </a:lvl1pPr>
            </a:lstStyle>
            <a:p>
              <a:pPr lvl="0">
                <a:defRPr sz="1800">
                  <a:solidFill>
                    <a:srgbClr val="000000"/>
                  </a:solidFill>
                </a:defRPr>
              </a:pPr>
              <a:r>
                <a:rPr sz="1000" dirty="0">
                  <a:solidFill>
                    <a:srgbClr val="FFFFFF"/>
                  </a:solidFill>
                  <a:latin typeface="+mn-lt"/>
                </a:rPr>
                <a:t>Affiliate</a:t>
              </a:r>
            </a:p>
          </p:txBody>
        </p:sp>
        <p:pic>
          <p:nvPicPr>
            <p:cNvPr id="37" name="pasted-image.pdf"/>
            <p:cNvPicPr/>
            <p:nvPr/>
          </p:nvPicPr>
          <p:blipFill>
            <a:blip r:embed="rId9">
              <a:extLst/>
            </a:blip>
            <a:stretch>
              <a:fillRect/>
            </a:stretch>
          </p:blipFill>
          <p:spPr>
            <a:xfrm>
              <a:off x="2764459" y="1888448"/>
              <a:ext cx="533036" cy="461963"/>
            </a:xfrm>
            <a:prstGeom prst="rect">
              <a:avLst/>
            </a:prstGeom>
            <a:ln w="12700">
              <a:miter lim="400000"/>
            </a:ln>
          </p:spPr>
        </p:pic>
      </p:grpSp>
      <p:grpSp>
        <p:nvGrpSpPr>
          <p:cNvPr id="39" name="Group 38"/>
          <p:cNvGrpSpPr/>
          <p:nvPr/>
        </p:nvGrpSpPr>
        <p:grpSpPr>
          <a:xfrm>
            <a:off x="6203344" y="3009660"/>
            <a:ext cx="823461" cy="803243"/>
            <a:chOff x="2457222" y="4899326"/>
            <a:chExt cx="1158985" cy="1158985"/>
          </a:xfrm>
        </p:grpSpPr>
        <p:sp>
          <p:nvSpPr>
            <p:cNvPr id="40" name="Shape 128"/>
            <p:cNvSpPr/>
            <p:nvPr/>
          </p:nvSpPr>
          <p:spPr>
            <a:xfrm>
              <a:off x="2457222" y="4899326"/>
              <a:ext cx="1158985" cy="115898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40A2DB"/>
            </a:solidFill>
            <a:ln w="12700">
              <a:miter lim="400000"/>
            </a:ln>
          </p:spPr>
          <p:txBody>
            <a:bodyPr lIns="0" tIns="0" rIns="0" bIns="0"/>
            <a:lstStyle/>
            <a:p>
              <a:pPr lvl="0" defTabSz="914400">
                <a:lnSpc>
                  <a:spcPct val="100000"/>
                </a:lnSpc>
                <a:spcBef>
                  <a:spcPts val="0"/>
                </a:spcBef>
                <a:defRPr sz="2400">
                  <a:solidFill>
                    <a:srgbClr val="000000"/>
                  </a:solidFill>
                  <a:latin typeface="Arial"/>
                  <a:ea typeface="Arial"/>
                  <a:cs typeface="Arial"/>
                  <a:sym typeface="Arial"/>
                </a:defRPr>
              </a:pPr>
              <a:endParaRPr/>
            </a:p>
          </p:txBody>
        </p:sp>
        <p:grpSp>
          <p:nvGrpSpPr>
            <p:cNvPr id="41" name="Group 131"/>
            <p:cNvGrpSpPr/>
            <p:nvPr/>
          </p:nvGrpSpPr>
          <p:grpSpPr>
            <a:xfrm>
              <a:off x="2458970" y="5139533"/>
              <a:ext cx="1150331" cy="637426"/>
              <a:chOff x="-288948" y="-44333"/>
              <a:chExt cx="1150329" cy="637424"/>
            </a:xfrm>
          </p:grpSpPr>
          <p:sp>
            <p:nvSpPr>
              <p:cNvPr id="43" name="Shape 129"/>
              <p:cNvSpPr/>
              <p:nvPr/>
            </p:nvSpPr>
            <p:spPr>
              <a:xfrm>
                <a:off x="-288948" y="362847"/>
                <a:ext cx="1150329" cy="23024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t">
                <a:noAutofit/>
              </a:bodyPr>
              <a:lstStyle>
                <a:lvl1pPr algn="ctr">
                  <a:defRPr sz="1300">
                    <a:solidFill>
                      <a:srgbClr val="FFFFFF"/>
                    </a:solidFill>
                  </a:defRPr>
                </a:lvl1pPr>
              </a:lstStyle>
              <a:p>
                <a:pPr lvl="0">
                  <a:defRPr sz="1800">
                    <a:solidFill>
                      <a:srgbClr val="000000"/>
                    </a:solidFill>
                  </a:defRPr>
                </a:pPr>
                <a:r>
                  <a:rPr sz="1000" dirty="0" smtClean="0">
                    <a:solidFill>
                      <a:srgbClr val="FFFFFF"/>
                    </a:solidFill>
                    <a:latin typeface="+mn-lt"/>
                  </a:rPr>
                  <a:t>E</a:t>
                </a:r>
                <a:r>
                  <a:rPr lang="en-US" sz="1000" dirty="0" smtClean="0">
                    <a:solidFill>
                      <a:srgbClr val="FFFFFF"/>
                    </a:solidFill>
                    <a:latin typeface="+mn-lt"/>
                  </a:rPr>
                  <a:t>ngagement</a:t>
                </a:r>
                <a:endParaRPr sz="1000" dirty="0">
                  <a:solidFill>
                    <a:srgbClr val="FFFFFF"/>
                  </a:solidFill>
                  <a:latin typeface="+mn-lt"/>
                </a:endParaRPr>
              </a:p>
            </p:txBody>
          </p:sp>
          <p:pic>
            <p:nvPicPr>
              <p:cNvPr id="44" name="pasted-image.pdf"/>
              <p:cNvPicPr/>
              <p:nvPr/>
            </p:nvPicPr>
            <p:blipFill>
              <a:blip r:embed="rId10">
                <a:extLst/>
              </a:blip>
              <a:stretch>
                <a:fillRect/>
              </a:stretch>
            </p:blipFill>
            <p:spPr>
              <a:xfrm>
                <a:off x="-1718" y="-44333"/>
                <a:ext cx="538179" cy="331761"/>
              </a:xfrm>
              <a:prstGeom prst="rect">
                <a:avLst/>
              </a:prstGeom>
              <a:ln w="12700" cap="flat">
                <a:noFill/>
                <a:miter lim="400000"/>
              </a:ln>
              <a:effectLst/>
            </p:spPr>
          </p:pic>
        </p:grpSp>
      </p:grpSp>
      <p:sp>
        <p:nvSpPr>
          <p:cNvPr id="5" name="TextBox 4"/>
          <p:cNvSpPr txBox="1"/>
          <p:nvPr/>
        </p:nvSpPr>
        <p:spPr>
          <a:xfrm>
            <a:off x="635020" y="1655556"/>
            <a:ext cx="914400" cy="914400"/>
          </a:xfrm>
          <a:prstGeom prst="rect">
            <a:avLst/>
          </a:prstGeom>
        </p:spPr>
        <p:txBody>
          <a:bodyPr vert="horz" wrap="none" lIns="91440" tIns="45720" rIns="91440" bIns="45720" rtlCol="0" anchor="t" anchorCtr="0">
            <a:noAutofit/>
          </a:bodyPr>
          <a:lstStyle/>
          <a:p>
            <a:pPr>
              <a:lnSpc>
                <a:spcPct val="100000"/>
              </a:lnSpc>
              <a:spcBef>
                <a:spcPts val="600"/>
              </a:spcBef>
            </a:pPr>
            <a:endParaRPr lang="en-US" sz="1400" dirty="0" err="1" smtClean="0">
              <a:solidFill>
                <a:schemeClr val="tx1">
                  <a:lumMod val="75000"/>
                  <a:lumOff val="25000"/>
                </a:schemeClr>
              </a:solidFill>
              <a:latin typeface="Gill Sans" panose="020B0602020204020204" pitchFamily="34" charset="0"/>
            </a:endParaRPr>
          </a:p>
        </p:txBody>
      </p:sp>
      <p:sp>
        <p:nvSpPr>
          <p:cNvPr id="10" name="Rectangle 9"/>
          <p:cNvSpPr/>
          <p:nvPr/>
        </p:nvSpPr>
        <p:spPr>
          <a:xfrm>
            <a:off x="289038" y="1223669"/>
            <a:ext cx="5495255" cy="2554545"/>
          </a:xfrm>
          <a:prstGeom prst="rect">
            <a:avLst/>
          </a:prstGeom>
        </p:spPr>
        <p:txBody>
          <a:bodyPr wrap="square">
            <a:spAutoFit/>
          </a:bodyPr>
          <a:lstStyle/>
          <a:p>
            <a:r>
              <a:rPr lang="en-US" sz="1600" b="1" dirty="0"/>
              <a:t>Tracking: </a:t>
            </a:r>
            <a:r>
              <a:rPr lang="en-US" sz="1600" dirty="0"/>
              <a:t>82.2% of performance marketers do not have</a:t>
            </a:r>
          </a:p>
          <a:p>
            <a:r>
              <a:rPr lang="en-US" sz="1600" dirty="0"/>
              <a:t>the ability to measure cross-channel performance or return</a:t>
            </a:r>
          </a:p>
          <a:p>
            <a:r>
              <a:rPr lang="en-US" sz="1600" dirty="0"/>
              <a:t>on investment. </a:t>
            </a:r>
            <a:r>
              <a:rPr lang="en-US" sz="1600" dirty="0">
                <a:solidFill>
                  <a:schemeClr val="accent1"/>
                </a:solidFill>
              </a:rPr>
              <a:t>Do you track your customers’ journey?</a:t>
            </a:r>
          </a:p>
          <a:p>
            <a:endParaRPr lang="en-US" sz="1600" dirty="0"/>
          </a:p>
          <a:p>
            <a:r>
              <a:rPr lang="en-US" sz="1600" b="1" dirty="0"/>
              <a:t>Attribution: </a:t>
            </a:r>
            <a:r>
              <a:rPr lang="en-US" sz="1600" dirty="0"/>
              <a:t>$137.5 billion is spent on digital advertising.</a:t>
            </a:r>
          </a:p>
          <a:p>
            <a:r>
              <a:rPr lang="en-US" sz="1600" dirty="0">
                <a:solidFill>
                  <a:srgbClr val="228ACA"/>
                </a:solidFill>
              </a:rPr>
              <a:t>Do you know the ROI of every dollar you’ve spent?</a:t>
            </a:r>
          </a:p>
          <a:p>
            <a:endParaRPr lang="en-US" sz="1600" dirty="0"/>
          </a:p>
          <a:p>
            <a:r>
              <a:rPr lang="en-US" sz="1600" b="1" dirty="0"/>
              <a:t>Optimization: </a:t>
            </a:r>
            <a:r>
              <a:rPr lang="en-US" sz="1600" dirty="0" err="1"/>
              <a:t>F</a:t>
            </a:r>
            <a:r>
              <a:rPr lang="en-US" sz="1600" dirty="0" err="1" smtClean="0"/>
              <a:t>orex</a:t>
            </a:r>
            <a:r>
              <a:rPr lang="en-US" sz="1600" dirty="0" smtClean="0"/>
              <a:t> digital marketers can spend upwards of $800 to acquire each new user. </a:t>
            </a:r>
            <a:r>
              <a:rPr lang="en-US" sz="1600" dirty="0" smtClean="0">
                <a:solidFill>
                  <a:srgbClr val="228ACA"/>
                </a:solidFill>
              </a:rPr>
              <a:t>Do </a:t>
            </a:r>
            <a:r>
              <a:rPr lang="en-US" sz="1600" dirty="0">
                <a:solidFill>
                  <a:srgbClr val="228ACA"/>
                </a:solidFill>
              </a:rPr>
              <a:t>you know </a:t>
            </a:r>
            <a:r>
              <a:rPr lang="en-US" sz="1600" dirty="0" smtClean="0">
                <a:solidFill>
                  <a:srgbClr val="228ACA"/>
                </a:solidFill>
              </a:rPr>
              <a:t>which channels </a:t>
            </a:r>
            <a:r>
              <a:rPr lang="en-US" sz="1600" dirty="0">
                <a:solidFill>
                  <a:srgbClr val="228ACA"/>
                </a:solidFill>
              </a:rPr>
              <a:t>your </a:t>
            </a:r>
            <a:r>
              <a:rPr lang="en-US" sz="1600" dirty="0" smtClean="0">
                <a:solidFill>
                  <a:srgbClr val="228ACA"/>
                </a:solidFill>
              </a:rPr>
              <a:t>customers interact </a:t>
            </a:r>
            <a:r>
              <a:rPr lang="en-US" sz="1600" dirty="0">
                <a:solidFill>
                  <a:srgbClr val="228ACA"/>
                </a:solidFill>
              </a:rPr>
              <a:t>with before they decide to buy?</a:t>
            </a:r>
          </a:p>
        </p:txBody>
      </p:sp>
    </p:spTree>
    <p:extLst>
      <p:ext uri="{BB962C8B-B14F-4D97-AF65-F5344CB8AC3E}">
        <p14:creationId xmlns:p14="http://schemas.microsoft.com/office/powerpoint/2010/main" val="168562626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dissolve">
                                      <p:cBhvr>
                                        <p:cTn id="7" dur="500"/>
                                        <p:tgtEl>
                                          <p:spTgt spid="24"/>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dissolve">
                                      <p:cBhvr>
                                        <p:cTn id="11" dur="500"/>
                                        <p:tgtEl>
                                          <p:spTgt spid="19"/>
                                        </p:tgtEl>
                                      </p:cBhvr>
                                    </p:animEffect>
                                  </p:childTnLst>
                                </p:cTn>
                              </p:par>
                            </p:childTnLst>
                          </p:cTn>
                        </p:par>
                        <p:par>
                          <p:cTn id="12" fill="hold">
                            <p:stCondLst>
                              <p:cond delay="1000"/>
                            </p:stCondLst>
                            <p:childTnLst>
                              <p:par>
                                <p:cTn id="13" presetID="9" presetClass="entr" presetSubtype="0" fill="hold"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dissolve">
                                      <p:cBhvr>
                                        <p:cTn id="15" dur="500"/>
                                        <p:tgtEl>
                                          <p:spTgt spid="14"/>
                                        </p:tgtEl>
                                      </p:cBhvr>
                                    </p:animEffect>
                                  </p:childTnLst>
                                </p:cTn>
                              </p:par>
                            </p:childTnLst>
                          </p:cTn>
                        </p:par>
                        <p:par>
                          <p:cTn id="16" fill="hold">
                            <p:stCondLst>
                              <p:cond delay="1500"/>
                            </p:stCondLst>
                            <p:childTnLst>
                              <p:par>
                                <p:cTn id="17" presetID="9" presetClass="entr" presetSubtype="0" fill="hold" nodeType="after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dissolve">
                                      <p:cBhvr>
                                        <p:cTn id="19" dur="500"/>
                                        <p:tgtEl>
                                          <p:spTgt spid="29"/>
                                        </p:tgtEl>
                                      </p:cBhvr>
                                    </p:animEffect>
                                  </p:childTnLst>
                                </p:cTn>
                              </p:par>
                            </p:childTnLst>
                          </p:cTn>
                        </p:par>
                        <p:par>
                          <p:cTn id="20" fill="hold">
                            <p:stCondLst>
                              <p:cond delay="2000"/>
                            </p:stCondLst>
                            <p:childTnLst>
                              <p:par>
                                <p:cTn id="21" presetID="9" presetClass="entr" presetSubtype="0" fill="hold" nodeType="afterEffect">
                                  <p:stCondLst>
                                    <p:cond delay="0"/>
                                  </p:stCondLst>
                                  <p:childTnLst>
                                    <p:set>
                                      <p:cBhvr>
                                        <p:cTn id="22" dur="1" fill="hold">
                                          <p:stCondLst>
                                            <p:cond delay="0"/>
                                          </p:stCondLst>
                                        </p:cTn>
                                        <p:tgtEl>
                                          <p:spTgt spid="39"/>
                                        </p:tgtEl>
                                        <p:attrNameLst>
                                          <p:attrName>style.visibility</p:attrName>
                                        </p:attrNameLst>
                                      </p:cBhvr>
                                      <p:to>
                                        <p:strVal val="visible"/>
                                      </p:to>
                                    </p:set>
                                    <p:animEffect transition="in" filter="dissolve">
                                      <p:cBhvr>
                                        <p:cTn id="23" dur="500"/>
                                        <p:tgtEl>
                                          <p:spTgt spid="39"/>
                                        </p:tgtEl>
                                      </p:cBhvr>
                                    </p:animEffect>
                                  </p:childTnLst>
                                </p:cTn>
                              </p:par>
                            </p:childTnLst>
                          </p:cTn>
                        </p:par>
                        <p:par>
                          <p:cTn id="24" fill="hold">
                            <p:stCondLst>
                              <p:cond delay="2500"/>
                            </p:stCondLst>
                            <p:childTnLst>
                              <p:par>
                                <p:cTn id="25" presetID="9" presetClass="entr" presetSubtype="0"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dissolve">
                                      <p:cBhvr>
                                        <p:cTn id="27" dur="500"/>
                                        <p:tgtEl>
                                          <p:spTgt spid="4"/>
                                        </p:tgtEl>
                                      </p:cBhvr>
                                    </p:animEffect>
                                  </p:childTnLst>
                                </p:cTn>
                              </p:par>
                            </p:childTnLst>
                          </p:cTn>
                        </p:par>
                        <p:par>
                          <p:cTn id="28" fill="hold">
                            <p:stCondLst>
                              <p:cond delay="3000"/>
                            </p:stCondLst>
                            <p:childTnLst>
                              <p:par>
                                <p:cTn id="29" presetID="9" presetClass="entr" presetSubtype="0" fill="hold"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dissolve">
                                      <p:cBhvr>
                                        <p:cTn id="31" dur="500"/>
                                        <p:tgtEl>
                                          <p:spTgt spid="9"/>
                                        </p:tgtEl>
                                      </p:cBhvr>
                                    </p:animEffect>
                                  </p:childTnLst>
                                </p:cTn>
                              </p:par>
                            </p:childTnLst>
                          </p:cTn>
                        </p:par>
                        <p:par>
                          <p:cTn id="32" fill="hold">
                            <p:stCondLst>
                              <p:cond delay="3500"/>
                            </p:stCondLst>
                            <p:childTnLst>
                              <p:par>
                                <p:cTn id="33" presetID="9" presetClass="entr" presetSubtype="0" fill="hold" nodeType="afterEffect">
                                  <p:stCondLst>
                                    <p:cond delay="0"/>
                                  </p:stCondLst>
                                  <p:childTnLst>
                                    <p:set>
                                      <p:cBhvr>
                                        <p:cTn id="34" dur="1" fill="hold">
                                          <p:stCondLst>
                                            <p:cond delay="0"/>
                                          </p:stCondLst>
                                        </p:cTn>
                                        <p:tgtEl>
                                          <p:spTgt spid="34"/>
                                        </p:tgtEl>
                                        <p:attrNameLst>
                                          <p:attrName>style.visibility</p:attrName>
                                        </p:attrNameLst>
                                      </p:cBhvr>
                                      <p:to>
                                        <p:strVal val="visible"/>
                                      </p:to>
                                    </p:set>
                                    <p:animEffect transition="in" filter="dissolve">
                                      <p:cBhvr>
                                        <p:cTn id="35"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700" dirty="0"/>
              <a:t>How can you get the most </a:t>
            </a:r>
            <a:r>
              <a:rPr lang="en-US" sz="2700" dirty="0" smtClean="0"/>
              <a:t>MONEY from your lead </a:t>
            </a:r>
            <a:r>
              <a:rPr lang="en-US" sz="2700" dirty="0"/>
              <a:t>flow?</a:t>
            </a:r>
          </a:p>
        </p:txBody>
      </p:sp>
      <p:sp>
        <p:nvSpPr>
          <p:cNvPr id="25" name="TextBox 24"/>
          <p:cNvSpPr txBox="1"/>
          <p:nvPr/>
        </p:nvSpPr>
        <p:spPr>
          <a:xfrm>
            <a:off x="2190983" y="3430084"/>
            <a:ext cx="564953" cy="276999"/>
          </a:xfrm>
          <a:prstGeom prst="rect">
            <a:avLst/>
          </a:prstGeom>
          <a:noFill/>
        </p:spPr>
        <p:txBody>
          <a:bodyPr wrap="none" rtlCol="0">
            <a:spAutoFit/>
          </a:bodyPr>
          <a:lstStyle/>
          <a:p>
            <a:pPr algn="ctr"/>
            <a:r>
              <a:rPr lang="en-US" sz="1200" dirty="0" smtClean="0">
                <a:solidFill>
                  <a:schemeClr val="bg1"/>
                </a:solidFill>
                <a:latin typeface="+mn-lt"/>
              </a:rPr>
              <a:t>Email</a:t>
            </a:r>
          </a:p>
        </p:txBody>
      </p:sp>
      <p:pic>
        <p:nvPicPr>
          <p:cNvPr id="26" name="Picture 25" descr="HubIcons-Email.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252029" y="3108146"/>
            <a:ext cx="422041" cy="316531"/>
          </a:xfrm>
          <a:prstGeom prst="rect">
            <a:avLst/>
          </a:prstGeom>
        </p:spPr>
      </p:pic>
      <p:sp>
        <p:nvSpPr>
          <p:cNvPr id="43" name="TextBox 42"/>
          <p:cNvSpPr txBox="1"/>
          <p:nvPr/>
        </p:nvSpPr>
        <p:spPr>
          <a:xfrm>
            <a:off x="6714247" y="1886484"/>
            <a:ext cx="1544012" cy="276999"/>
          </a:xfrm>
          <a:prstGeom prst="rect">
            <a:avLst/>
          </a:prstGeom>
          <a:noFill/>
        </p:spPr>
        <p:txBody>
          <a:bodyPr wrap="none" rtlCol="0">
            <a:spAutoFit/>
          </a:bodyPr>
          <a:lstStyle/>
          <a:p>
            <a:pPr algn="ctr"/>
            <a:r>
              <a:rPr lang="en-US" sz="1200" dirty="0" smtClean="0">
                <a:solidFill>
                  <a:schemeClr val="bg1"/>
                </a:solidFill>
                <a:latin typeface="+mn-lt"/>
              </a:rPr>
              <a:t>Acquisition Marketing</a:t>
            </a:r>
          </a:p>
        </p:txBody>
      </p:sp>
      <p:pic>
        <p:nvPicPr>
          <p:cNvPr id="3" name="Picture 2" descr="16A1BAAD-5E4C-45D6-8383-F43B6D4A9F2A.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241804" cy="5065591"/>
          </a:xfrm>
          <a:prstGeom prst="rect">
            <a:avLst/>
          </a:prstGeom>
        </p:spPr>
      </p:pic>
    </p:spTree>
    <p:extLst>
      <p:ext uri="{BB962C8B-B14F-4D97-AF65-F5344CB8AC3E}">
        <p14:creationId xmlns:p14="http://schemas.microsoft.com/office/powerpoint/2010/main" val="3056563997"/>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304800" y="251291"/>
            <a:ext cx="8584914" cy="459486"/>
          </a:xfrm>
          <a:prstGeom prst="rect">
            <a:avLst/>
          </a:prstGeom>
        </p:spPr>
        <p:txBody>
          <a:bodyPr vert="horz" lIns="91440" tIns="45720" rIns="91440" bIns="45720" rtlCol="0" anchor="ctr" anchorCtr="0">
            <a:normAutofit fontScale="90000" lnSpcReduction="10000"/>
          </a:bodyPr>
          <a:lstStyle>
            <a:lvl1pPr algn="l" defTabSz="457200" rtl="0" eaLnBrk="1" latinLnBrk="0" hangingPunct="1">
              <a:spcBef>
                <a:spcPct val="0"/>
              </a:spcBef>
              <a:buNone/>
              <a:defRPr sz="2800" b="0" i="0" kern="1200">
                <a:solidFill>
                  <a:schemeClr val="accent1"/>
                </a:solidFill>
                <a:latin typeface="Calibri"/>
                <a:ea typeface="+mj-ea"/>
                <a:cs typeface="Calibri"/>
              </a:defRPr>
            </a:lvl1pPr>
          </a:lstStyle>
          <a:p>
            <a:r>
              <a:rPr lang="en-US" dirty="0" smtClean="0"/>
              <a:t>See clearly, spend better</a:t>
            </a:r>
            <a:endParaRPr lang="en-US" dirty="0"/>
          </a:p>
        </p:txBody>
      </p:sp>
      <p:sp>
        <p:nvSpPr>
          <p:cNvPr id="4" name="Rectangle 3"/>
          <p:cNvSpPr/>
          <p:nvPr/>
        </p:nvSpPr>
        <p:spPr>
          <a:xfrm>
            <a:off x="86109" y="1223669"/>
            <a:ext cx="5016728" cy="2308324"/>
          </a:xfrm>
          <a:prstGeom prst="rect">
            <a:avLst/>
          </a:prstGeom>
        </p:spPr>
        <p:txBody>
          <a:bodyPr wrap="square">
            <a:spAutoFit/>
          </a:bodyPr>
          <a:lstStyle/>
          <a:p>
            <a:r>
              <a:rPr lang="en-US" sz="1600" dirty="0"/>
              <a:t>CAKE’s intuitive </a:t>
            </a:r>
            <a:r>
              <a:rPr lang="en-US" sz="1600" dirty="0" err="1"/>
              <a:t>SaaS</a:t>
            </a:r>
            <a:r>
              <a:rPr lang="en-US" sz="1600" dirty="0"/>
              <a:t>-based platform provides </a:t>
            </a:r>
            <a:r>
              <a:rPr lang="en-US" sz="1600" dirty="0">
                <a:solidFill>
                  <a:srgbClr val="228ACA"/>
                </a:solidFill>
              </a:rPr>
              <a:t>tracking,</a:t>
            </a:r>
          </a:p>
          <a:p>
            <a:r>
              <a:rPr lang="en-US" sz="1600" dirty="0">
                <a:solidFill>
                  <a:srgbClr val="228ACA"/>
                </a:solidFill>
              </a:rPr>
              <a:t>attribution and reporting clarity</a:t>
            </a:r>
            <a:r>
              <a:rPr lang="en-US" sz="1600" dirty="0"/>
              <a:t>, allowing </a:t>
            </a:r>
            <a:r>
              <a:rPr lang="en-US" sz="1600" dirty="0" err="1" smtClean="0"/>
              <a:t>forex</a:t>
            </a:r>
            <a:r>
              <a:rPr lang="en-US" sz="1600" dirty="0" smtClean="0"/>
              <a:t> marketers to optimize </a:t>
            </a:r>
            <a:r>
              <a:rPr lang="en-US" sz="1600" dirty="0"/>
              <a:t>the performance of their digital spend.</a:t>
            </a:r>
          </a:p>
          <a:p>
            <a:endParaRPr lang="en-US" sz="1600" dirty="0"/>
          </a:p>
          <a:p>
            <a:r>
              <a:rPr lang="en-US" sz="1600" dirty="0"/>
              <a:t>Our platform </a:t>
            </a:r>
            <a:r>
              <a:rPr lang="en-US" sz="1600" dirty="0">
                <a:solidFill>
                  <a:srgbClr val="228ACA"/>
                </a:solidFill>
              </a:rPr>
              <a:t>captures and analyzes granular data to</a:t>
            </a:r>
          </a:p>
          <a:p>
            <a:r>
              <a:rPr lang="en-US" sz="1600" dirty="0">
                <a:solidFill>
                  <a:srgbClr val="228ACA"/>
                </a:solidFill>
              </a:rPr>
              <a:t>attribute every customer action</a:t>
            </a:r>
            <a:r>
              <a:rPr lang="en-US" sz="1600" dirty="0"/>
              <a:t>, </a:t>
            </a:r>
            <a:r>
              <a:rPr lang="en-US" sz="1600" dirty="0" smtClean="0"/>
              <a:t>pinpointing </a:t>
            </a:r>
            <a:r>
              <a:rPr lang="en-US" sz="1600" dirty="0"/>
              <a:t>the digital channels that are the most </a:t>
            </a:r>
            <a:r>
              <a:rPr lang="en-US" sz="1600" dirty="0" smtClean="0"/>
              <a:t>valuable traffic </a:t>
            </a:r>
            <a:r>
              <a:rPr lang="en-US" sz="1600" dirty="0"/>
              <a:t>sources. With this business intelligence, </a:t>
            </a:r>
            <a:r>
              <a:rPr lang="en-US" sz="1600" dirty="0" err="1" smtClean="0"/>
              <a:t>forex</a:t>
            </a:r>
            <a:r>
              <a:rPr lang="en-US" sz="1600" dirty="0" smtClean="0"/>
              <a:t> marketers can </a:t>
            </a:r>
            <a:r>
              <a:rPr lang="en-US" sz="1600" dirty="0" smtClean="0">
                <a:solidFill>
                  <a:srgbClr val="228ACA"/>
                </a:solidFill>
              </a:rPr>
              <a:t>increase </a:t>
            </a:r>
            <a:r>
              <a:rPr lang="en-US" sz="1600" dirty="0">
                <a:solidFill>
                  <a:srgbClr val="228ACA"/>
                </a:solidFill>
              </a:rPr>
              <a:t>online sales and lead generation</a:t>
            </a:r>
            <a:r>
              <a:rPr lang="en-US" sz="1600" dirty="0"/>
              <a:t>.</a:t>
            </a:r>
          </a:p>
        </p:txBody>
      </p:sp>
      <p:pic>
        <p:nvPicPr>
          <p:cNvPr id="5" name="Picture 4" descr="16A1BAAD-5E4C-45D6-8383-F43B6D4A9F2A.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52305" y="2932181"/>
            <a:ext cx="3685380" cy="2020020"/>
          </a:xfrm>
          <a:prstGeom prst="rect">
            <a:avLst/>
          </a:prstGeom>
        </p:spPr>
      </p:pic>
      <p:pic>
        <p:nvPicPr>
          <p:cNvPr id="2" name="Picture 1" descr="FCE1.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835128">
            <a:off x="4415637" y="-328436"/>
            <a:ext cx="8001000" cy="2514600"/>
          </a:xfrm>
          <a:prstGeom prst="rect">
            <a:avLst/>
          </a:prstGeom>
        </p:spPr>
      </p:pic>
    </p:spTree>
    <p:extLst>
      <p:ext uri="{BB962C8B-B14F-4D97-AF65-F5344CB8AC3E}">
        <p14:creationId xmlns:p14="http://schemas.microsoft.com/office/powerpoint/2010/main" val="3541797911"/>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single </a:t>
            </a:r>
            <a:r>
              <a:rPr lang="en-US" dirty="0"/>
              <a:t>s</a:t>
            </a:r>
            <a:r>
              <a:rPr lang="en-US" dirty="0" smtClean="0"/>
              <a:t>ystem </a:t>
            </a:r>
            <a:r>
              <a:rPr lang="en-US" dirty="0"/>
              <a:t>m</a:t>
            </a:r>
            <a:r>
              <a:rPr lang="en-US" dirty="0" smtClean="0"/>
              <a:t>anages </a:t>
            </a:r>
            <a:r>
              <a:rPr lang="en-US" dirty="0"/>
              <a:t>a</a:t>
            </a:r>
            <a:r>
              <a:rPr lang="en-US" dirty="0" smtClean="0"/>
              <a:t>ll </a:t>
            </a:r>
            <a:r>
              <a:rPr lang="en-US" dirty="0"/>
              <a:t>d</a:t>
            </a:r>
            <a:r>
              <a:rPr lang="en-US" dirty="0" smtClean="0"/>
              <a:t>igital </a:t>
            </a:r>
            <a:r>
              <a:rPr lang="en-US" dirty="0"/>
              <a:t>c</a:t>
            </a:r>
            <a:r>
              <a:rPr lang="en-US" dirty="0" smtClean="0"/>
              <a:t>hannels:</a:t>
            </a:r>
            <a:endParaRPr lang="en-US" dirty="0"/>
          </a:p>
        </p:txBody>
      </p:sp>
      <p:pic>
        <p:nvPicPr>
          <p:cNvPr id="5" name="Picture 4" descr="Datasheet Icons-10.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5248" y="3662421"/>
            <a:ext cx="442203" cy="442203"/>
          </a:xfrm>
          <a:prstGeom prst="rect">
            <a:avLst/>
          </a:prstGeom>
        </p:spPr>
      </p:pic>
      <p:pic>
        <p:nvPicPr>
          <p:cNvPr id="6" name="Picture 5" descr="Datasheet Icons-14.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7074" y="2528464"/>
            <a:ext cx="476261" cy="476261"/>
          </a:xfrm>
          <a:prstGeom prst="rect">
            <a:avLst/>
          </a:prstGeom>
        </p:spPr>
      </p:pic>
      <p:pic>
        <p:nvPicPr>
          <p:cNvPr id="7" name="Picture 6" descr="Datasheet Icons-08.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36455" y="1859546"/>
            <a:ext cx="374161" cy="374161"/>
          </a:xfrm>
          <a:prstGeom prst="rect">
            <a:avLst/>
          </a:prstGeom>
        </p:spPr>
      </p:pic>
      <p:pic>
        <p:nvPicPr>
          <p:cNvPr id="9" name="Picture 8" descr="Datasheet Icons-06.jp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91094" y="3152185"/>
            <a:ext cx="442202" cy="442202"/>
          </a:xfrm>
          <a:prstGeom prst="rect">
            <a:avLst/>
          </a:prstGeom>
        </p:spPr>
      </p:pic>
      <p:pic>
        <p:nvPicPr>
          <p:cNvPr id="10" name="Picture 9" descr="Datasheet Icons-04.jp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41157" y="4115894"/>
            <a:ext cx="476294" cy="476294"/>
          </a:xfrm>
          <a:prstGeom prst="rect">
            <a:avLst/>
          </a:prstGeom>
        </p:spPr>
      </p:pic>
      <p:pic>
        <p:nvPicPr>
          <p:cNvPr id="11" name="Picture 10" descr="Datasheet Icons-01-Blue.jp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25114" y="1131562"/>
            <a:ext cx="380997" cy="380997"/>
          </a:xfrm>
          <a:prstGeom prst="rect">
            <a:avLst/>
          </a:prstGeom>
        </p:spPr>
      </p:pic>
      <p:sp>
        <p:nvSpPr>
          <p:cNvPr id="3" name="Rectangle 2"/>
          <p:cNvSpPr/>
          <p:nvPr/>
        </p:nvSpPr>
        <p:spPr>
          <a:xfrm>
            <a:off x="1535415" y="998021"/>
            <a:ext cx="7514265" cy="4339650"/>
          </a:xfrm>
          <a:prstGeom prst="rect">
            <a:avLst/>
          </a:prstGeom>
        </p:spPr>
        <p:txBody>
          <a:bodyPr wrap="square">
            <a:spAutoFit/>
          </a:bodyPr>
          <a:lstStyle/>
          <a:p>
            <a:r>
              <a:rPr lang="en-US" sz="1600" b="1" dirty="0"/>
              <a:t>Multi-channel tracking </a:t>
            </a:r>
            <a:r>
              <a:rPr lang="en-US" sz="1600" dirty="0"/>
              <a:t>in real-time covers search, display, email, social, mobile, video, affiliate, direct, shopping and </a:t>
            </a:r>
            <a:r>
              <a:rPr lang="en-US" sz="1600" dirty="0" smtClean="0"/>
              <a:t>more</a:t>
            </a:r>
            <a:endParaRPr lang="en-US" sz="1600" dirty="0"/>
          </a:p>
          <a:p>
            <a:endParaRPr lang="en-US" sz="1600" dirty="0"/>
          </a:p>
          <a:p>
            <a:pPr>
              <a:defRPr/>
            </a:pPr>
            <a:r>
              <a:rPr lang="en-US" sz="1600" b="1" dirty="0"/>
              <a:t>Robust reporting structure </a:t>
            </a:r>
            <a:r>
              <a:rPr lang="en-US" sz="1600" dirty="0"/>
              <a:t>yields deep insight into the channels that drive digital marketing </a:t>
            </a:r>
            <a:r>
              <a:rPr lang="en-US" sz="1600" dirty="0" smtClean="0"/>
              <a:t>campaigns</a:t>
            </a:r>
            <a:endParaRPr lang="en-US" sz="1600" dirty="0"/>
          </a:p>
          <a:p>
            <a:endParaRPr lang="en-US" sz="1600" dirty="0"/>
          </a:p>
          <a:p>
            <a:r>
              <a:rPr lang="en-US" sz="1600" b="1" dirty="0"/>
              <a:t>Single-view dashboards </a:t>
            </a:r>
            <a:r>
              <a:rPr lang="en-US" sz="1600" dirty="0"/>
              <a:t>let you easily decide where to spend your digital marketing </a:t>
            </a:r>
            <a:r>
              <a:rPr lang="en-US" sz="1600" dirty="0" smtClean="0"/>
              <a:t>budget</a:t>
            </a:r>
            <a:endParaRPr lang="en-US" sz="1600" dirty="0"/>
          </a:p>
          <a:p>
            <a:endParaRPr lang="en-US" sz="1600" dirty="0"/>
          </a:p>
          <a:p>
            <a:r>
              <a:rPr lang="en-US" sz="1600" b="1" dirty="0"/>
              <a:t>Diverse integrations </a:t>
            </a:r>
            <a:r>
              <a:rPr lang="en-US" sz="1600" dirty="0"/>
              <a:t>work with over 60 technology and service </a:t>
            </a:r>
            <a:r>
              <a:rPr lang="en-US" sz="1600" dirty="0" smtClean="0"/>
              <a:t>partners</a:t>
            </a:r>
            <a:endParaRPr lang="en-US" sz="1600" dirty="0"/>
          </a:p>
          <a:p>
            <a:endParaRPr lang="en-US" sz="1600" dirty="0"/>
          </a:p>
          <a:p>
            <a:pPr>
              <a:defRPr/>
            </a:pPr>
            <a:r>
              <a:rPr lang="en-US" sz="1600" b="1" dirty="0"/>
              <a:t>Proven reliability </a:t>
            </a:r>
            <a:r>
              <a:rPr lang="en-US" sz="1600" dirty="0"/>
              <a:t>facilitates over 5 billion consumer transactions per </a:t>
            </a:r>
            <a:r>
              <a:rPr lang="en-US" sz="1600" dirty="0" smtClean="0"/>
              <a:t>month</a:t>
            </a:r>
            <a:endParaRPr lang="en-US" sz="1600" dirty="0"/>
          </a:p>
          <a:p>
            <a:endParaRPr lang="en-US" sz="1600" dirty="0"/>
          </a:p>
          <a:p>
            <a:r>
              <a:rPr lang="en-US" sz="1600" b="1" dirty="0"/>
              <a:t>Intuitive data visualizations </a:t>
            </a:r>
            <a:r>
              <a:rPr lang="en-US" sz="1600" dirty="0"/>
              <a:t>provide the ability to make intelligent </a:t>
            </a:r>
            <a:r>
              <a:rPr lang="en-US" sz="1600" dirty="0" smtClean="0"/>
              <a:t>marketing decisions</a:t>
            </a:r>
            <a:endParaRPr lang="en-US" sz="1600" dirty="0"/>
          </a:p>
          <a:p>
            <a:endParaRPr lang="en-US" dirty="0"/>
          </a:p>
          <a:p>
            <a:endParaRPr lang="en-US" dirty="0"/>
          </a:p>
        </p:txBody>
      </p:sp>
    </p:spTree>
    <p:extLst>
      <p:ext uri="{BB962C8B-B14F-4D97-AF65-F5344CB8AC3E}">
        <p14:creationId xmlns:p14="http://schemas.microsoft.com/office/powerpoint/2010/main" val="3601674579"/>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CAKE Manages Your </a:t>
            </a:r>
            <a:r>
              <a:rPr lang="en-US" dirty="0" err="1" smtClean="0"/>
              <a:t>Forex</a:t>
            </a:r>
            <a:r>
              <a:rPr lang="en-US" dirty="0" smtClean="0"/>
              <a:t> Digital Marketing Needs</a:t>
            </a:r>
            <a:endParaRPr lang="en-US" dirty="0"/>
          </a:p>
        </p:txBody>
      </p:sp>
      <p:sp>
        <p:nvSpPr>
          <p:cNvPr id="4" name="Oval 3"/>
          <p:cNvSpPr/>
          <p:nvPr/>
        </p:nvSpPr>
        <p:spPr>
          <a:xfrm>
            <a:off x="1001059" y="1146974"/>
            <a:ext cx="1337235" cy="1337235"/>
          </a:xfrm>
          <a:prstGeom prst="ellipse">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100000"/>
              </a:lnSpc>
              <a:spcBef>
                <a:spcPts val="0"/>
              </a:spcBef>
            </a:pPr>
            <a:endParaRPr lang="en-US" sz="1400" dirty="0" smtClean="0">
              <a:latin typeface="Gill Sans" panose="020B0602020204020204" pitchFamily="34" charset="0"/>
            </a:endParaRPr>
          </a:p>
        </p:txBody>
      </p:sp>
      <p:sp>
        <p:nvSpPr>
          <p:cNvPr id="5" name="Oval 4"/>
          <p:cNvSpPr/>
          <p:nvPr/>
        </p:nvSpPr>
        <p:spPr>
          <a:xfrm>
            <a:off x="2935942" y="1146974"/>
            <a:ext cx="1337235" cy="1337235"/>
          </a:xfrm>
          <a:prstGeom prst="ellipse">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100000"/>
              </a:lnSpc>
              <a:spcBef>
                <a:spcPts val="0"/>
              </a:spcBef>
            </a:pPr>
            <a:endParaRPr lang="en-US" sz="1400" dirty="0" smtClean="0">
              <a:latin typeface="Gill Sans" panose="020B0602020204020204" pitchFamily="34" charset="0"/>
            </a:endParaRPr>
          </a:p>
        </p:txBody>
      </p:sp>
      <p:sp>
        <p:nvSpPr>
          <p:cNvPr id="6" name="Oval 5"/>
          <p:cNvSpPr/>
          <p:nvPr/>
        </p:nvSpPr>
        <p:spPr>
          <a:xfrm>
            <a:off x="4870825" y="1146974"/>
            <a:ext cx="1337235" cy="1337235"/>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100000"/>
              </a:lnSpc>
              <a:spcBef>
                <a:spcPts val="0"/>
              </a:spcBef>
            </a:pPr>
            <a:endParaRPr lang="en-US" sz="1400" dirty="0" smtClean="0">
              <a:latin typeface="Gill Sans" panose="020B0602020204020204" pitchFamily="34" charset="0"/>
            </a:endParaRPr>
          </a:p>
        </p:txBody>
      </p:sp>
      <p:sp>
        <p:nvSpPr>
          <p:cNvPr id="7" name="Oval 6"/>
          <p:cNvSpPr/>
          <p:nvPr/>
        </p:nvSpPr>
        <p:spPr>
          <a:xfrm>
            <a:off x="6805708" y="1146974"/>
            <a:ext cx="1337235" cy="1337235"/>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100000"/>
              </a:lnSpc>
              <a:spcBef>
                <a:spcPts val="0"/>
              </a:spcBef>
            </a:pPr>
            <a:endParaRPr lang="en-US" sz="1400" dirty="0" smtClean="0">
              <a:latin typeface="Gill Sans" panose="020B0602020204020204" pitchFamily="34" charset="0"/>
            </a:endParaRPr>
          </a:p>
        </p:txBody>
      </p:sp>
      <p:sp>
        <p:nvSpPr>
          <p:cNvPr id="15" name="TextBox 14"/>
          <p:cNvSpPr txBox="1"/>
          <p:nvPr/>
        </p:nvSpPr>
        <p:spPr>
          <a:xfrm>
            <a:off x="749048" y="2657993"/>
            <a:ext cx="1837765" cy="1503083"/>
          </a:xfrm>
          <a:prstGeom prst="rect">
            <a:avLst/>
          </a:prstGeom>
        </p:spPr>
        <p:txBody>
          <a:bodyPr vert="horz" wrap="square" lIns="91440" tIns="45720" rIns="91440" bIns="45720" rtlCol="0" anchor="t" anchorCtr="0">
            <a:noAutofit/>
          </a:bodyPr>
          <a:lstStyle/>
          <a:p>
            <a:pPr algn="ctr">
              <a:spcBef>
                <a:spcPts val="600"/>
              </a:spcBef>
            </a:pPr>
            <a:r>
              <a:rPr lang="en-US" sz="1400" dirty="0" smtClean="0">
                <a:solidFill>
                  <a:srgbClr val="228ACA"/>
                </a:solidFill>
                <a:latin typeface="Helvetica Light"/>
                <a:cs typeface="Helvetica Light"/>
              </a:rPr>
              <a:t>Enable direct relationships with affiliates</a:t>
            </a:r>
            <a:endParaRPr lang="en-US" sz="1400" dirty="0">
              <a:latin typeface="Helvetica Light"/>
              <a:cs typeface="Helvetica Light"/>
            </a:endParaRPr>
          </a:p>
        </p:txBody>
      </p:sp>
      <p:sp>
        <p:nvSpPr>
          <p:cNvPr id="18" name="TextBox 17"/>
          <p:cNvSpPr txBox="1"/>
          <p:nvPr/>
        </p:nvSpPr>
        <p:spPr>
          <a:xfrm>
            <a:off x="2740635" y="2659489"/>
            <a:ext cx="1770528" cy="1501588"/>
          </a:xfrm>
          <a:prstGeom prst="rect">
            <a:avLst/>
          </a:prstGeom>
        </p:spPr>
        <p:txBody>
          <a:bodyPr vert="horz" wrap="square" lIns="91440" tIns="45720" rIns="91440" bIns="45720" rtlCol="0" anchor="t" anchorCtr="0">
            <a:noAutofit/>
          </a:bodyPr>
          <a:lstStyle/>
          <a:p>
            <a:pPr algn="ctr">
              <a:spcBef>
                <a:spcPts val="600"/>
              </a:spcBef>
            </a:pPr>
            <a:r>
              <a:rPr lang="en-US" sz="1400" dirty="0" smtClean="0">
                <a:solidFill>
                  <a:srgbClr val="228ACA"/>
                </a:solidFill>
                <a:latin typeface="Helvetica Light"/>
                <a:cs typeface="Helvetica Light"/>
              </a:rPr>
              <a:t>Free yourself from costly large network transaction fees</a:t>
            </a:r>
            <a:endParaRPr lang="en-US" sz="1400" dirty="0">
              <a:latin typeface="Helvetica Light"/>
              <a:cs typeface="Helvetica Light"/>
            </a:endParaRPr>
          </a:p>
        </p:txBody>
      </p:sp>
      <p:sp>
        <p:nvSpPr>
          <p:cNvPr id="19" name="TextBox 18"/>
          <p:cNvSpPr txBox="1"/>
          <p:nvPr/>
        </p:nvSpPr>
        <p:spPr>
          <a:xfrm>
            <a:off x="4584797" y="2655006"/>
            <a:ext cx="1882587" cy="1573305"/>
          </a:xfrm>
          <a:prstGeom prst="rect">
            <a:avLst/>
          </a:prstGeom>
        </p:spPr>
        <p:txBody>
          <a:bodyPr vert="horz" wrap="square" lIns="91440" tIns="45720" rIns="91440" bIns="45720" rtlCol="0" anchor="t" anchorCtr="0">
            <a:noAutofit/>
          </a:bodyPr>
          <a:lstStyle/>
          <a:p>
            <a:pPr algn="ctr">
              <a:spcBef>
                <a:spcPts val="600"/>
              </a:spcBef>
            </a:pPr>
            <a:r>
              <a:rPr lang="en-US" sz="1400" dirty="0" smtClean="0">
                <a:solidFill>
                  <a:srgbClr val="228ACA"/>
                </a:solidFill>
                <a:latin typeface="Helvetica Light"/>
                <a:cs typeface="Helvetica Light"/>
              </a:rPr>
              <a:t>Get better payouts, more transparency and insight into traffic quality</a:t>
            </a:r>
            <a:endParaRPr lang="en-US" sz="1400" dirty="0">
              <a:latin typeface="Helvetica Light"/>
              <a:cs typeface="Helvetica Light"/>
            </a:endParaRPr>
          </a:p>
        </p:txBody>
      </p:sp>
      <p:sp>
        <p:nvSpPr>
          <p:cNvPr id="20" name="TextBox 19"/>
          <p:cNvSpPr txBox="1"/>
          <p:nvPr/>
        </p:nvSpPr>
        <p:spPr>
          <a:xfrm>
            <a:off x="6723800" y="2655007"/>
            <a:ext cx="1542796" cy="1521012"/>
          </a:xfrm>
          <a:prstGeom prst="rect">
            <a:avLst/>
          </a:prstGeom>
        </p:spPr>
        <p:txBody>
          <a:bodyPr vert="horz" wrap="square" lIns="91440" tIns="45720" rIns="91440" bIns="45720" rtlCol="0" anchor="t" anchorCtr="0">
            <a:noAutofit/>
          </a:bodyPr>
          <a:lstStyle/>
          <a:p>
            <a:pPr algn="ctr">
              <a:spcBef>
                <a:spcPts val="600"/>
              </a:spcBef>
            </a:pPr>
            <a:r>
              <a:rPr lang="en-US" sz="1400" dirty="0">
                <a:solidFill>
                  <a:srgbClr val="228ACA"/>
                </a:solidFill>
                <a:latin typeface="Helvetica Light"/>
                <a:cs typeface="Helvetica Light"/>
              </a:rPr>
              <a:t>Elevate and grow </a:t>
            </a:r>
            <a:r>
              <a:rPr lang="en-US" sz="1400" dirty="0" smtClean="0">
                <a:solidFill>
                  <a:srgbClr val="228ACA"/>
                </a:solidFill>
                <a:latin typeface="Helvetica Light"/>
                <a:cs typeface="Helvetica Light"/>
              </a:rPr>
              <a:t>revenue from affiliates, a key channel in currency trading</a:t>
            </a:r>
            <a:endParaRPr lang="en-US" sz="1400" dirty="0">
              <a:latin typeface="Helvetica Light"/>
              <a:cs typeface="Helvetica Light"/>
            </a:endParaRPr>
          </a:p>
        </p:txBody>
      </p:sp>
      <p:pic>
        <p:nvPicPr>
          <p:cNvPr id="16" name="Picture 15" descr="Handshake-icon.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02003" y="1388365"/>
            <a:ext cx="937813" cy="937813"/>
          </a:xfrm>
          <a:prstGeom prst="rect">
            <a:avLst/>
          </a:prstGeom>
        </p:spPr>
      </p:pic>
      <p:pic>
        <p:nvPicPr>
          <p:cNvPr id="10" name="Picture 9" descr="Dollar Sign Icon.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96755" y="1411043"/>
            <a:ext cx="806138" cy="806138"/>
          </a:xfrm>
          <a:prstGeom prst="rect">
            <a:avLst/>
          </a:prstGeom>
        </p:spPr>
      </p:pic>
      <p:pic>
        <p:nvPicPr>
          <p:cNvPr id="21" name="Picture 29" descr="Accounting Budgets Profit-02.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801167" y="1165177"/>
            <a:ext cx="1331867" cy="1342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descr="Magnifying Glass Icon.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225566" y="1480172"/>
            <a:ext cx="625689" cy="632087"/>
          </a:xfrm>
          <a:prstGeom prst="rect">
            <a:avLst/>
          </a:prstGeom>
        </p:spPr>
      </p:pic>
    </p:spTree>
    <p:extLst>
      <p:ext uri="{BB962C8B-B14F-4D97-AF65-F5344CB8AC3E}">
        <p14:creationId xmlns:p14="http://schemas.microsoft.com/office/powerpoint/2010/main" val="179573837"/>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CAKE Manages Your </a:t>
            </a:r>
            <a:r>
              <a:rPr lang="en-US" dirty="0" err="1" smtClean="0"/>
              <a:t>Forex</a:t>
            </a:r>
            <a:r>
              <a:rPr lang="en-US" dirty="0" smtClean="0"/>
              <a:t> Digital Marketing Needs</a:t>
            </a:r>
            <a:endParaRPr lang="en-US" dirty="0"/>
          </a:p>
        </p:txBody>
      </p:sp>
      <p:sp>
        <p:nvSpPr>
          <p:cNvPr id="4" name="Oval 3"/>
          <p:cNvSpPr/>
          <p:nvPr/>
        </p:nvSpPr>
        <p:spPr>
          <a:xfrm>
            <a:off x="1001059" y="1146974"/>
            <a:ext cx="1337235" cy="1337235"/>
          </a:xfrm>
          <a:prstGeom prst="ellipse">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100000"/>
              </a:lnSpc>
              <a:spcBef>
                <a:spcPts val="0"/>
              </a:spcBef>
            </a:pPr>
            <a:endParaRPr lang="en-US" sz="1400" dirty="0" smtClean="0">
              <a:latin typeface="Gill Sans" panose="020B0602020204020204" pitchFamily="34" charset="0"/>
            </a:endParaRPr>
          </a:p>
        </p:txBody>
      </p:sp>
      <p:sp>
        <p:nvSpPr>
          <p:cNvPr id="5" name="Oval 4"/>
          <p:cNvSpPr/>
          <p:nvPr/>
        </p:nvSpPr>
        <p:spPr>
          <a:xfrm>
            <a:off x="2935942" y="1146974"/>
            <a:ext cx="1337235" cy="1337235"/>
          </a:xfrm>
          <a:prstGeom prst="ellipse">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100000"/>
              </a:lnSpc>
              <a:spcBef>
                <a:spcPts val="0"/>
              </a:spcBef>
            </a:pPr>
            <a:endParaRPr lang="en-US" sz="1400" dirty="0" smtClean="0">
              <a:latin typeface="Gill Sans" panose="020B0602020204020204" pitchFamily="34" charset="0"/>
            </a:endParaRPr>
          </a:p>
        </p:txBody>
      </p:sp>
      <p:sp>
        <p:nvSpPr>
          <p:cNvPr id="6" name="Oval 5"/>
          <p:cNvSpPr/>
          <p:nvPr/>
        </p:nvSpPr>
        <p:spPr>
          <a:xfrm>
            <a:off x="4870825" y="1146974"/>
            <a:ext cx="1337235" cy="1337235"/>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100000"/>
              </a:lnSpc>
              <a:spcBef>
                <a:spcPts val="0"/>
              </a:spcBef>
            </a:pPr>
            <a:endParaRPr lang="en-US" sz="1400" dirty="0" smtClean="0">
              <a:latin typeface="Gill Sans" panose="020B0602020204020204" pitchFamily="34" charset="0"/>
            </a:endParaRPr>
          </a:p>
        </p:txBody>
      </p:sp>
      <p:sp>
        <p:nvSpPr>
          <p:cNvPr id="7" name="Oval 6"/>
          <p:cNvSpPr/>
          <p:nvPr/>
        </p:nvSpPr>
        <p:spPr>
          <a:xfrm>
            <a:off x="6805708" y="1146974"/>
            <a:ext cx="1337235" cy="1337235"/>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100000"/>
              </a:lnSpc>
              <a:spcBef>
                <a:spcPts val="0"/>
              </a:spcBef>
            </a:pPr>
            <a:endParaRPr lang="en-US" sz="1400" dirty="0" smtClean="0">
              <a:latin typeface="Gill Sans" panose="020B0602020204020204" pitchFamily="34" charset="0"/>
            </a:endParaRPr>
          </a:p>
        </p:txBody>
      </p:sp>
      <p:sp>
        <p:nvSpPr>
          <p:cNvPr id="9" name="TextBox 8"/>
          <p:cNvSpPr txBox="1"/>
          <p:nvPr/>
        </p:nvSpPr>
        <p:spPr>
          <a:xfrm>
            <a:off x="749048" y="2657993"/>
            <a:ext cx="1837765" cy="1276521"/>
          </a:xfrm>
          <a:prstGeom prst="rect">
            <a:avLst/>
          </a:prstGeom>
        </p:spPr>
        <p:txBody>
          <a:bodyPr vert="horz" wrap="square" lIns="91440" tIns="45720" rIns="91440" bIns="45720" rtlCol="0" anchor="t" anchorCtr="0">
            <a:noAutofit/>
          </a:bodyPr>
          <a:lstStyle/>
          <a:p>
            <a:pPr algn="ctr">
              <a:spcBef>
                <a:spcPts val="600"/>
              </a:spcBef>
            </a:pPr>
            <a:r>
              <a:rPr lang="en-US" sz="1400" dirty="0" smtClean="0">
                <a:solidFill>
                  <a:srgbClr val="228ACA"/>
                </a:solidFill>
                <a:latin typeface="Helvetica Light"/>
                <a:cs typeface="Helvetica Light"/>
              </a:rPr>
              <a:t>Track each step in the customer journey with event-based tracking</a:t>
            </a:r>
            <a:endParaRPr lang="en-US" sz="1400" dirty="0">
              <a:latin typeface="Helvetica Light"/>
              <a:cs typeface="Helvetica Light"/>
            </a:endParaRPr>
          </a:p>
        </p:txBody>
      </p:sp>
      <p:sp>
        <p:nvSpPr>
          <p:cNvPr id="10" name="TextBox 9"/>
          <p:cNvSpPr txBox="1"/>
          <p:nvPr/>
        </p:nvSpPr>
        <p:spPr>
          <a:xfrm>
            <a:off x="2740635" y="2659488"/>
            <a:ext cx="1770528" cy="1671879"/>
          </a:xfrm>
          <a:prstGeom prst="rect">
            <a:avLst/>
          </a:prstGeom>
        </p:spPr>
        <p:txBody>
          <a:bodyPr vert="horz" wrap="square" lIns="91440" tIns="45720" rIns="91440" bIns="45720" rtlCol="0" anchor="t" anchorCtr="0">
            <a:noAutofit/>
          </a:bodyPr>
          <a:lstStyle/>
          <a:p>
            <a:pPr algn="ctr">
              <a:spcBef>
                <a:spcPts val="600"/>
              </a:spcBef>
            </a:pPr>
            <a:r>
              <a:rPr lang="en-US" sz="1400" dirty="0">
                <a:solidFill>
                  <a:srgbClr val="228ACA"/>
                </a:solidFill>
                <a:latin typeface="Helvetica Light"/>
                <a:cs typeface="Helvetica Light"/>
              </a:rPr>
              <a:t>Evaluate the customer lifetime value driven by your affiliate marketing efforts</a:t>
            </a:r>
            <a:endParaRPr lang="en-US" sz="1400" dirty="0">
              <a:latin typeface="Helvetica Light"/>
              <a:cs typeface="Helvetica Light"/>
            </a:endParaRPr>
          </a:p>
        </p:txBody>
      </p:sp>
      <p:sp>
        <p:nvSpPr>
          <p:cNvPr id="11" name="TextBox 10"/>
          <p:cNvSpPr txBox="1"/>
          <p:nvPr/>
        </p:nvSpPr>
        <p:spPr>
          <a:xfrm>
            <a:off x="4584797" y="2655006"/>
            <a:ext cx="1882587" cy="1573305"/>
          </a:xfrm>
          <a:prstGeom prst="rect">
            <a:avLst/>
          </a:prstGeom>
        </p:spPr>
        <p:txBody>
          <a:bodyPr vert="horz" wrap="square" lIns="91440" tIns="45720" rIns="91440" bIns="45720" rtlCol="0" anchor="t" anchorCtr="0">
            <a:noAutofit/>
          </a:bodyPr>
          <a:lstStyle/>
          <a:p>
            <a:pPr algn="ctr">
              <a:spcBef>
                <a:spcPts val="600"/>
              </a:spcBef>
            </a:pPr>
            <a:r>
              <a:rPr lang="en-US" sz="1400" dirty="0" smtClean="0">
                <a:solidFill>
                  <a:srgbClr val="228ACA"/>
                </a:solidFill>
                <a:latin typeface="Helvetica Light"/>
                <a:cs typeface="Helvetica Light"/>
              </a:rPr>
              <a:t>Know when customers take actions like create an account, execute trades, download content, and more</a:t>
            </a:r>
            <a:endParaRPr lang="en-US" sz="1400" dirty="0">
              <a:latin typeface="Helvetica Light"/>
              <a:cs typeface="Helvetica Light"/>
            </a:endParaRPr>
          </a:p>
        </p:txBody>
      </p:sp>
      <p:sp>
        <p:nvSpPr>
          <p:cNvPr id="12" name="TextBox 11"/>
          <p:cNvSpPr txBox="1"/>
          <p:nvPr/>
        </p:nvSpPr>
        <p:spPr>
          <a:xfrm>
            <a:off x="6723800" y="2655007"/>
            <a:ext cx="1542796" cy="1521012"/>
          </a:xfrm>
          <a:prstGeom prst="rect">
            <a:avLst/>
          </a:prstGeom>
        </p:spPr>
        <p:txBody>
          <a:bodyPr vert="horz" wrap="square" lIns="91440" tIns="45720" rIns="91440" bIns="45720" rtlCol="0" anchor="t" anchorCtr="0">
            <a:noAutofit/>
          </a:bodyPr>
          <a:lstStyle/>
          <a:p>
            <a:pPr algn="ctr">
              <a:spcBef>
                <a:spcPts val="600"/>
              </a:spcBef>
            </a:pPr>
            <a:r>
              <a:rPr lang="en-US" sz="1400" dirty="0" smtClean="0">
                <a:solidFill>
                  <a:srgbClr val="228ACA"/>
                </a:solidFill>
                <a:latin typeface="Helvetica Light"/>
                <a:cs typeface="Helvetica Light"/>
              </a:rPr>
              <a:t>Easily see which affiliates are driving the most valuable traffic</a:t>
            </a:r>
            <a:endParaRPr lang="en-US" sz="1400" dirty="0">
              <a:latin typeface="Helvetica Light"/>
              <a:cs typeface="Helvetica Light"/>
            </a:endParaRPr>
          </a:p>
        </p:txBody>
      </p:sp>
      <p:pic>
        <p:nvPicPr>
          <p:cNvPr id="13" name="Picture 20" descr="Accounting Documents-02.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89766" y="1037111"/>
            <a:ext cx="1486110" cy="14993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0" descr="Monitor Graph Presentation Follow -02.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57573" y="1029110"/>
            <a:ext cx="1604500" cy="161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1" descr="Price Tag Icon.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36862" y="1409298"/>
            <a:ext cx="929884" cy="790402"/>
          </a:xfrm>
          <a:prstGeom prst="rect">
            <a:avLst/>
          </a:prstGeom>
        </p:spPr>
      </p:pic>
      <p:pic>
        <p:nvPicPr>
          <p:cNvPr id="23" name="Picture 22" descr="Customer Icon.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040925" y="1289220"/>
            <a:ext cx="1139183" cy="1139183"/>
          </a:xfrm>
          <a:prstGeom prst="rect">
            <a:avLst/>
          </a:prstGeom>
        </p:spPr>
      </p:pic>
    </p:spTree>
    <p:extLst>
      <p:ext uri="{BB962C8B-B14F-4D97-AF65-F5344CB8AC3E}">
        <p14:creationId xmlns:p14="http://schemas.microsoft.com/office/powerpoint/2010/main" val="1960804962"/>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CAKE Manages Your </a:t>
            </a:r>
            <a:r>
              <a:rPr lang="en-US" dirty="0" err="1" smtClean="0"/>
              <a:t>Forex</a:t>
            </a:r>
            <a:r>
              <a:rPr lang="en-US" dirty="0" smtClean="0"/>
              <a:t> Digital Marketing Needs</a:t>
            </a:r>
            <a:endParaRPr lang="en-US" dirty="0"/>
          </a:p>
        </p:txBody>
      </p:sp>
      <p:sp>
        <p:nvSpPr>
          <p:cNvPr id="4" name="Oval 3"/>
          <p:cNvSpPr/>
          <p:nvPr/>
        </p:nvSpPr>
        <p:spPr>
          <a:xfrm>
            <a:off x="1001059" y="1146974"/>
            <a:ext cx="1337235" cy="1337235"/>
          </a:xfrm>
          <a:prstGeom prst="ellipse">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100000"/>
              </a:lnSpc>
              <a:spcBef>
                <a:spcPts val="0"/>
              </a:spcBef>
            </a:pPr>
            <a:endParaRPr lang="en-US" sz="1400" dirty="0" smtClean="0">
              <a:latin typeface="Gill Sans" panose="020B0602020204020204" pitchFamily="34" charset="0"/>
            </a:endParaRPr>
          </a:p>
        </p:txBody>
      </p:sp>
      <p:sp>
        <p:nvSpPr>
          <p:cNvPr id="5" name="Oval 4"/>
          <p:cNvSpPr/>
          <p:nvPr/>
        </p:nvSpPr>
        <p:spPr>
          <a:xfrm>
            <a:off x="2935942" y="1146974"/>
            <a:ext cx="1337235" cy="1337235"/>
          </a:xfrm>
          <a:prstGeom prst="ellipse">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100000"/>
              </a:lnSpc>
              <a:spcBef>
                <a:spcPts val="0"/>
              </a:spcBef>
            </a:pPr>
            <a:endParaRPr lang="en-US" sz="1400" dirty="0" smtClean="0">
              <a:latin typeface="Gill Sans" panose="020B0602020204020204" pitchFamily="34" charset="0"/>
            </a:endParaRPr>
          </a:p>
        </p:txBody>
      </p:sp>
      <p:sp>
        <p:nvSpPr>
          <p:cNvPr id="6" name="Oval 5"/>
          <p:cNvSpPr/>
          <p:nvPr/>
        </p:nvSpPr>
        <p:spPr>
          <a:xfrm>
            <a:off x="4870825" y="1146974"/>
            <a:ext cx="1337235" cy="1337235"/>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100000"/>
              </a:lnSpc>
              <a:spcBef>
                <a:spcPts val="0"/>
              </a:spcBef>
            </a:pPr>
            <a:endParaRPr lang="en-US" sz="1400" dirty="0" smtClean="0">
              <a:latin typeface="Gill Sans" panose="020B0602020204020204" pitchFamily="34" charset="0"/>
            </a:endParaRPr>
          </a:p>
        </p:txBody>
      </p:sp>
      <p:sp>
        <p:nvSpPr>
          <p:cNvPr id="7" name="Oval 6"/>
          <p:cNvSpPr/>
          <p:nvPr/>
        </p:nvSpPr>
        <p:spPr>
          <a:xfrm>
            <a:off x="6805708" y="1146974"/>
            <a:ext cx="1337235" cy="1337235"/>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100000"/>
              </a:lnSpc>
              <a:spcBef>
                <a:spcPts val="0"/>
              </a:spcBef>
            </a:pPr>
            <a:endParaRPr lang="en-US" sz="1400" dirty="0" smtClean="0">
              <a:latin typeface="Gill Sans" panose="020B0602020204020204" pitchFamily="34" charset="0"/>
            </a:endParaRPr>
          </a:p>
        </p:txBody>
      </p:sp>
      <p:sp>
        <p:nvSpPr>
          <p:cNvPr id="9" name="TextBox 8"/>
          <p:cNvSpPr txBox="1"/>
          <p:nvPr/>
        </p:nvSpPr>
        <p:spPr>
          <a:xfrm>
            <a:off x="749048" y="2657993"/>
            <a:ext cx="1837765" cy="1276521"/>
          </a:xfrm>
          <a:prstGeom prst="rect">
            <a:avLst/>
          </a:prstGeom>
        </p:spPr>
        <p:txBody>
          <a:bodyPr vert="horz" wrap="square" lIns="91440" tIns="45720" rIns="91440" bIns="45720" rtlCol="0" anchor="t" anchorCtr="0">
            <a:noAutofit/>
          </a:bodyPr>
          <a:lstStyle/>
          <a:p>
            <a:pPr algn="ctr">
              <a:spcBef>
                <a:spcPts val="600"/>
              </a:spcBef>
            </a:pPr>
            <a:r>
              <a:rPr lang="en-US" sz="1400" dirty="0" smtClean="0">
                <a:solidFill>
                  <a:srgbClr val="228ACA"/>
                </a:solidFill>
                <a:latin typeface="Helvetica Light"/>
                <a:cs typeface="Helvetica Light"/>
              </a:rPr>
              <a:t>Work in multiple languages and currencies</a:t>
            </a:r>
            <a:endParaRPr lang="en-US" sz="1400" dirty="0">
              <a:latin typeface="Helvetica Light"/>
              <a:cs typeface="Helvetica Light"/>
            </a:endParaRPr>
          </a:p>
        </p:txBody>
      </p:sp>
      <p:sp>
        <p:nvSpPr>
          <p:cNvPr id="10" name="TextBox 9"/>
          <p:cNvSpPr txBox="1"/>
          <p:nvPr/>
        </p:nvSpPr>
        <p:spPr>
          <a:xfrm>
            <a:off x="2740635" y="2659488"/>
            <a:ext cx="1770528" cy="1671879"/>
          </a:xfrm>
          <a:prstGeom prst="rect">
            <a:avLst/>
          </a:prstGeom>
        </p:spPr>
        <p:txBody>
          <a:bodyPr vert="horz" wrap="square" lIns="91440" tIns="45720" rIns="91440" bIns="45720" rtlCol="0" anchor="t" anchorCtr="0">
            <a:noAutofit/>
          </a:bodyPr>
          <a:lstStyle/>
          <a:p>
            <a:pPr algn="ctr">
              <a:spcBef>
                <a:spcPts val="600"/>
              </a:spcBef>
            </a:pPr>
            <a:r>
              <a:rPr lang="en-US" sz="1400" dirty="0" smtClean="0">
                <a:solidFill>
                  <a:srgbClr val="228ACA"/>
                </a:solidFill>
                <a:latin typeface="Helvetica Light"/>
                <a:cs typeface="Helvetica Light"/>
              </a:rPr>
              <a:t>Integrate with networks, DSPS, suppression, fraud and mobile partners</a:t>
            </a:r>
            <a:endParaRPr lang="en-US" sz="1400" dirty="0">
              <a:latin typeface="Helvetica Light"/>
              <a:cs typeface="Helvetica Light"/>
            </a:endParaRPr>
          </a:p>
        </p:txBody>
      </p:sp>
      <p:sp>
        <p:nvSpPr>
          <p:cNvPr id="11" name="TextBox 10"/>
          <p:cNvSpPr txBox="1"/>
          <p:nvPr/>
        </p:nvSpPr>
        <p:spPr>
          <a:xfrm>
            <a:off x="4584797" y="2655006"/>
            <a:ext cx="1882587" cy="1573305"/>
          </a:xfrm>
          <a:prstGeom prst="rect">
            <a:avLst/>
          </a:prstGeom>
        </p:spPr>
        <p:txBody>
          <a:bodyPr vert="horz" wrap="square" lIns="91440" tIns="45720" rIns="91440" bIns="45720" rtlCol="0" anchor="t" anchorCtr="0">
            <a:noAutofit/>
          </a:bodyPr>
          <a:lstStyle/>
          <a:p>
            <a:pPr algn="ctr">
              <a:spcBef>
                <a:spcPts val="600"/>
              </a:spcBef>
            </a:pPr>
            <a:r>
              <a:rPr lang="en-US" sz="1400" dirty="0" smtClean="0">
                <a:solidFill>
                  <a:srgbClr val="228ACA"/>
                </a:solidFill>
                <a:latin typeface="Helvetica Light"/>
                <a:cs typeface="Helvetica Light"/>
              </a:rPr>
              <a:t>Get 24/7 support from our offices around the globe</a:t>
            </a:r>
            <a:endParaRPr lang="en-US" sz="1400" dirty="0">
              <a:latin typeface="Helvetica Light"/>
              <a:cs typeface="Helvetica Light"/>
            </a:endParaRPr>
          </a:p>
        </p:txBody>
      </p:sp>
      <p:sp>
        <p:nvSpPr>
          <p:cNvPr id="12" name="TextBox 11"/>
          <p:cNvSpPr txBox="1"/>
          <p:nvPr/>
        </p:nvSpPr>
        <p:spPr>
          <a:xfrm>
            <a:off x="6723800" y="2655007"/>
            <a:ext cx="1542796" cy="1521012"/>
          </a:xfrm>
          <a:prstGeom prst="rect">
            <a:avLst/>
          </a:prstGeom>
        </p:spPr>
        <p:txBody>
          <a:bodyPr vert="horz" wrap="square" lIns="91440" tIns="45720" rIns="91440" bIns="45720" rtlCol="0" anchor="t" anchorCtr="0">
            <a:noAutofit/>
          </a:bodyPr>
          <a:lstStyle/>
          <a:p>
            <a:pPr algn="ctr">
              <a:spcBef>
                <a:spcPts val="600"/>
              </a:spcBef>
            </a:pPr>
            <a:r>
              <a:rPr lang="en-US" sz="1400" dirty="0" smtClean="0">
                <a:solidFill>
                  <a:srgbClr val="228ACA"/>
                </a:solidFill>
                <a:latin typeface="Helvetica Light"/>
                <a:cs typeface="Helvetica Light"/>
              </a:rPr>
              <a:t>Ramp up quickly with customized training </a:t>
            </a:r>
            <a:r>
              <a:rPr lang="en-US" sz="1400" dirty="0" smtClean="0">
                <a:solidFill>
                  <a:srgbClr val="228ACA"/>
                </a:solidFill>
                <a:latin typeface="Helvetica Light"/>
                <a:cs typeface="Helvetica Light"/>
              </a:rPr>
              <a:t>and </a:t>
            </a:r>
            <a:r>
              <a:rPr lang="en-US" sz="1400" dirty="0" smtClean="0">
                <a:solidFill>
                  <a:srgbClr val="228ACA"/>
                </a:solidFill>
                <a:latin typeface="Helvetica Light"/>
                <a:cs typeface="Helvetica Light"/>
              </a:rPr>
              <a:t>dedicated account managers</a:t>
            </a:r>
            <a:endParaRPr lang="en-US" sz="1400" dirty="0">
              <a:latin typeface="Helvetica Light"/>
              <a:cs typeface="Helvetica Light"/>
            </a:endParaRPr>
          </a:p>
        </p:txBody>
      </p:sp>
      <p:pic>
        <p:nvPicPr>
          <p:cNvPr id="18" name="Picture 17" descr="Finance-Currency-icon.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0675" y="1363295"/>
            <a:ext cx="912390" cy="912390"/>
          </a:xfrm>
          <a:prstGeom prst="rect">
            <a:avLst/>
          </a:prstGeom>
        </p:spPr>
      </p:pic>
      <p:pic>
        <p:nvPicPr>
          <p:cNvPr id="19" name="Picture 18" descr="Multiple Currencies Icon.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36017" y="1403493"/>
            <a:ext cx="839138" cy="839138"/>
          </a:xfrm>
          <a:prstGeom prst="rect">
            <a:avLst/>
          </a:prstGeom>
        </p:spPr>
      </p:pic>
      <p:pic>
        <p:nvPicPr>
          <p:cNvPr id="20" name="Picture 19" descr="Globe Icon.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97625" y="1357476"/>
            <a:ext cx="885155" cy="885155"/>
          </a:xfrm>
          <a:prstGeom prst="rect">
            <a:avLst/>
          </a:prstGeom>
        </p:spPr>
      </p:pic>
      <p:pic>
        <p:nvPicPr>
          <p:cNvPr id="21" name="Picture 20" descr="Account Team Icon.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35856" y="1370272"/>
            <a:ext cx="890552" cy="890552"/>
          </a:xfrm>
          <a:prstGeom prst="rect">
            <a:avLst/>
          </a:prstGeom>
        </p:spPr>
      </p:pic>
    </p:spTree>
    <p:extLst>
      <p:ext uri="{BB962C8B-B14F-4D97-AF65-F5344CB8AC3E}">
        <p14:creationId xmlns:p14="http://schemas.microsoft.com/office/powerpoint/2010/main" val="4157133259"/>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4482353" y="535179"/>
            <a:ext cx="4204446" cy="2639821"/>
          </a:xfrm>
          <a:prstGeom prst="rect">
            <a:avLst/>
          </a:prstGeom>
        </p:spPr>
        <p:txBody>
          <a:bodyPr/>
          <a:lstStyle>
            <a:lvl1pPr marL="285750" indent="-285750" algn="l" defTabSz="457200" rtl="0" eaLnBrk="1" latinLnBrk="0" hangingPunct="1">
              <a:lnSpc>
                <a:spcPct val="95000"/>
              </a:lnSpc>
              <a:spcBef>
                <a:spcPts val="1000"/>
              </a:spcBef>
              <a:buClr>
                <a:schemeClr val="accent3"/>
              </a:buClr>
              <a:buSzPct val="70000"/>
              <a:buFont typeface="Wingdings 2" panose="05020102010507070707" pitchFamily="18" charset="2"/>
              <a:buChar char=""/>
              <a:defRPr sz="2400" b="0" i="0" kern="1200">
                <a:solidFill>
                  <a:schemeClr val="tx1">
                    <a:lumMod val="75000"/>
                    <a:lumOff val="25000"/>
                  </a:schemeClr>
                </a:solidFill>
                <a:latin typeface="Calibri"/>
                <a:ea typeface="+mn-ea"/>
                <a:cs typeface="Calibri"/>
              </a:defRPr>
            </a:lvl1pPr>
            <a:lvl2pPr marL="573088" indent="-231775" algn="l" defTabSz="457200" rtl="0" eaLnBrk="1" latinLnBrk="0" hangingPunct="1">
              <a:lnSpc>
                <a:spcPct val="95000"/>
              </a:lnSpc>
              <a:spcBef>
                <a:spcPts val="400"/>
              </a:spcBef>
              <a:buClr>
                <a:schemeClr val="accent3"/>
              </a:buClr>
              <a:buFont typeface="Arial"/>
              <a:buChar char="–"/>
              <a:tabLst/>
              <a:defRPr sz="2000" b="0" i="0" kern="1200">
                <a:solidFill>
                  <a:schemeClr val="tx1">
                    <a:lumMod val="75000"/>
                    <a:lumOff val="25000"/>
                  </a:schemeClr>
                </a:solidFill>
                <a:latin typeface="Calibri"/>
                <a:ea typeface="+mn-ea"/>
                <a:cs typeface="Calibri"/>
              </a:defRPr>
            </a:lvl2pPr>
            <a:lvl3pPr marL="742950" indent="-171450" algn="l" defTabSz="457200" rtl="0" eaLnBrk="1" latinLnBrk="0" hangingPunct="1">
              <a:lnSpc>
                <a:spcPct val="95000"/>
              </a:lnSpc>
              <a:spcBef>
                <a:spcPts val="400"/>
              </a:spcBef>
              <a:buClr>
                <a:schemeClr val="accent3"/>
              </a:buClr>
              <a:buFont typeface="Arial"/>
              <a:buChar char="•"/>
              <a:defRPr sz="1800" b="0" i="0" kern="1200">
                <a:solidFill>
                  <a:schemeClr val="tx1">
                    <a:lumMod val="75000"/>
                    <a:lumOff val="25000"/>
                  </a:schemeClr>
                </a:solidFill>
                <a:latin typeface="Calibri"/>
                <a:ea typeface="+mn-ea"/>
                <a:cs typeface="Calibri"/>
              </a:defRPr>
            </a:lvl3pPr>
            <a:lvl4pPr marL="1030288" indent="-228600" algn="l" defTabSz="457200" rtl="0" eaLnBrk="1" latinLnBrk="0" hangingPunct="1">
              <a:lnSpc>
                <a:spcPct val="95000"/>
              </a:lnSpc>
              <a:spcBef>
                <a:spcPts val="400"/>
              </a:spcBef>
              <a:buClr>
                <a:schemeClr val="accent3"/>
              </a:buClr>
              <a:buFont typeface="Arial"/>
              <a:buChar char="–"/>
              <a:defRPr sz="1600" b="0" i="0" kern="1200">
                <a:solidFill>
                  <a:schemeClr val="tx1">
                    <a:lumMod val="75000"/>
                    <a:lumOff val="25000"/>
                  </a:schemeClr>
                </a:solidFill>
                <a:latin typeface="Calibri"/>
                <a:ea typeface="+mn-ea"/>
                <a:cs typeface="Calibri"/>
              </a:defRPr>
            </a:lvl4pPr>
            <a:lvl5pPr marL="2057400" indent="-228600" algn="l" defTabSz="457200" rtl="0" eaLnBrk="1" latinLnBrk="0" hangingPunct="1">
              <a:spcBef>
                <a:spcPct val="20000"/>
              </a:spcBef>
              <a:buFont typeface="Arial"/>
              <a:buChar char="»"/>
              <a:defRPr sz="1600" b="0" i="0" kern="1200">
                <a:solidFill>
                  <a:schemeClr val="tx1"/>
                </a:solidFill>
                <a:latin typeface="Gill Sans Light"/>
                <a:ea typeface="+mn-ea"/>
                <a:cs typeface="Gill Sans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Clr>
                <a:schemeClr val="tx2"/>
              </a:buClr>
              <a:buNone/>
            </a:pPr>
            <a:r>
              <a:rPr lang="en-US" sz="1800" i="1" dirty="0" smtClean="0">
                <a:solidFill>
                  <a:srgbClr val="3C3C3C"/>
                </a:solidFill>
                <a:latin typeface="Helvetica Light"/>
                <a:cs typeface="Helvetica Light"/>
              </a:rPr>
              <a:t>“A better understanding of the relative value of each source of traffic helps us make better decisions about commission rates and identify and reward the most successful affiliate marketing strategies. This level of insight is just not possible with less sophisticated solutions.”</a:t>
            </a:r>
          </a:p>
          <a:p>
            <a:pPr marL="0" indent="0" algn="r">
              <a:buClr>
                <a:schemeClr val="tx2"/>
              </a:buClr>
              <a:buNone/>
            </a:pPr>
            <a:endParaRPr lang="en-US" sz="1600" dirty="0" smtClean="0">
              <a:solidFill>
                <a:srgbClr val="3C3C3C"/>
              </a:solidFill>
              <a:latin typeface="Helvetica Light"/>
              <a:cs typeface="Helvetica Light"/>
            </a:endParaRPr>
          </a:p>
          <a:p>
            <a:pPr marL="0" indent="0" algn="r">
              <a:lnSpc>
                <a:spcPct val="100000"/>
              </a:lnSpc>
              <a:spcBef>
                <a:spcPts val="0"/>
              </a:spcBef>
              <a:buClr>
                <a:schemeClr val="tx2"/>
              </a:buClr>
              <a:buNone/>
            </a:pPr>
            <a:r>
              <a:rPr lang="en-US" sz="1600" dirty="0" smtClean="0">
                <a:solidFill>
                  <a:srgbClr val="3C3C3C"/>
                </a:solidFill>
                <a:latin typeface="Helvetica Light"/>
                <a:cs typeface="Helvetica Light"/>
              </a:rPr>
              <a:t>Aaron McNeal</a:t>
            </a:r>
          </a:p>
          <a:p>
            <a:pPr marL="0" indent="0" algn="r">
              <a:lnSpc>
                <a:spcPct val="100000"/>
              </a:lnSpc>
              <a:spcBef>
                <a:spcPts val="0"/>
              </a:spcBef>
              <a:buClr>
                <a:schemeClr val="tx2"/>
              </a:buClr>
              <a:buNone/>
            </a:pPr>
            <a:r>
              <a:rPr lang="en-US" sz="1600" dirty="0" smtClean="0">
                <a:solidFill>
                  <a:srgbClr val="3C3C3C"/>
                </a:solidFill>
                <a:latin typeface="Helvetica Light"/>
                <a:cs typeface="Helvetica Light"/>
              </a:rPr>
              <a:t>CTO and Co-founder</a:t>
            </a:r>
          </a:p>
          <a:p>
            <a:pPr marL="0" indent="0" algn="r">
              <a:lnSpc>
                <a:spcPct val="100000"/>
              </a:lnSpc>
              <a:spcBef>
                <a:spcPts val="0"/>
              </a:spcBef>
              <a:buClr>
                <a:schemeClr val="tx2"/>
              </a:buClr>
              <a:buNone/>
            </a:pPr>
            <a:r>
              <a:rPr lang="en-US" sz="1600" dirty="0" smtClean="0">
                <a:solidFill>
                  <a:srgbClr val="3C3C3C"/>
                </a:solidFill>
                <a:latin typeface="Helvetica Light"/>
                <a:cs typeface="Helvetica Light"/>
              </a:rPr>
              <a:t> Affiliate Officials/Currency House</a:t>
            </a:r>
            <a:endParaRPr lang="en-US" sz="1600" dirty="0">
              <a:solidFill>
                <a:srgbClr val="3C3C3C"/>
              </a:solidFill>
              <a:latin typeface="Helvetica Light"/>
              <a:cs typeface="Helvetica Light"/>
            </a:endParaRPr>
          </a:p>
        </p:txBody>
      </p:sp>
      <p:pic>
        <p:nvPicPr>
          <p:cNvPr id="5" name="Picture 4" descr="Screen Shot 2015-05-20 at 2.37.57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5618" y="568965"/>
            <a:ext cx="3902735" cy="3464867"/>
          </a:xfrm>
          <a:prstGeom prst="rect">
            <a:avLst/>
          </a:prstGeom>
        </p:spPr>
      </p:pic>
    </p:spTree>
    <p:extLst>
      <p:ext uri="{BB962C8B-B14F-4D97-AF65-F5344CB8AC3E}">
        <p14:creationId xmlns:p14="http://schemas.microsoft.com/office/powerpoint/2010/main" val="1580879356"/>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CAKE Theme">
  <a:themeElements>
    <a:clrScheme name="CAKE Colors 1">
      <a:dk1>
        <a:srgbClr val="3C3C3C"/>
      </a:dk1>
      <a:lt1>
        <a:sysClr val="window" lastClr="FFFFFF"/>
      </a:lt1>
      <a:dk2>
        <a:srgbClr val="111F2D"/>
      </a:dk2>
      <a:lt2>
        <a:srgbClr val="E8EBF0"/>
      </a:lt2>
      <a:accent1>
        <a:srgbClr val="228ACA"/>
      </a:accent1>
      <a:accent2>
        <a:srgbClr val="CC4946"/>
      </a:accent2>
      <a:accent3>
        <a:srgbClr val="4FA862"/>
      </a:accent3>
      <a:accent4>
        <a:srgbClr val="86CEDA"/>
      </a:accent4>
      <a:accent5>
        <a:srgbClr val="E7A25D"/>
      </a:accent5>
      <a:accent6>
        <a:srgbClr val="59B7E5"/>
      </a:accent6>
      <a:hlink>
        <a:srgbClr val="46A3D9"/>
      </a:hlink>
      <a:folHlink>
        <a:srgbClr val="192231"/>
      </a:folHlink>
    </a:clrScheme>
    <a:fontScheme name="Custom 2">
      <a:majorFont>
        <a:latin typeface="Gill Sans"/>
        <a:ea typeface=""/>
        <a:cs typeface=""/>
      </a:majorFont>
      <a:minorFont>
        <a:latin typeface="Gill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lnSpc>
            <a:spcPct val="100000"/>
          </a:lnSpc>
          <a:spcBef>
            <a:spcPts val="0"/>
          </a:spcBef>
          <a:defRPr sz="1400" dirty="0" smtClean="0">
            <a:latin typeface="Gill Sans" panose="020B0602020204020204" pitchFamily="34" charset="0"/>
          </a:defRPr>
        </a:defPPr>
      </a:lstStyle>
      <a:style>
        <a:lnRef idx="1">
          <a:schemeClr val="accent1"/>
        </a:lnRef>
        <a:fillRef idx="3">
          <a:schemeClr val="accent1"/>
        </a:fillRef>
        <a:effectRef idx="2">
          <a:schemeClr val="accent1"/>
        </a:effectRef>
        <a:fontRef idx="minor">
          <a:schemeClr val="lt1"/>
        </a:fontRef>
      </a:style>
    </a:spDef>
    <a:lnDef>
      <a:spPr>
        <a:ln w="12700"/>
        <a:effectLst/>
      </a:spPr>
      <a:bodyPr/>
      <a:lstStyle/>
      <a:style>
        <a:lnRef idx="2">
          <a:schemeClr val="accent1"/>
        </a:lnRef>
        <a:fillRef idx="0">
          <a:schemeClr val="accent1"/>
        </a:fillRef>
        <a:effectRef idx="1">
          <a:schemeClr val="accent1"/>
        </a:effectRef>
        <a:fontRef idx="minor">
          <a:schemeClr val="tx1"/>
        </a:fontRef>
      </a:style>
    </a:lnDef>
    <a:txDef>
      <a:spPr/>
      <a:bodyPr vert="horz" wrap="square" lIns="91440" tIns="45720" rIns="91440" bIns="45720" rtlCol="0" anchor="t" anchorCtr="0">
        <a:noAutofit/>
      </a:bodyPr>
      <a:lstStyle>
        <a:defPPr>
          <a:lnSpc>
            <a:spcPct val="100000"/>
          </a:lnSpc>
          <a:spcBef>
            <a:spcPts val="600"/>
          </a:spcBef>
          <a:defRPr sz="1400" dirty="0" err="1" smtClean="0">
            <a:solidFill>
              <a:schemeClr val="tx1">
                <a:lumMod val="75000"/>
                <a:lumOff val="25000"/>
              </a:schemeClr>
            </a:solidFill>
            <a:latin typeface="Gill Sans" panose="020B0602020204020204" pitchFamily="34" charset="0"/>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CAKE Theme.thmx</Template>
  <TotalTime>27996</TotalTime>
  <Words>499</Words>
  <Application>Microsoft Macintosh PowerPoint</Application>
  <PresentationFormat>On-screen Show (16:9)</PresentationFormat>
  <Paragraphs>67</Paragraphs>
  <Slides>9</Slides>
  <Notes>8</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CAKE Theme</vt:lpstr>
      <vt:lpstr>Forex Track and Optimize for All Digital Marketing Channels</vt:lpstr>
      <vt:lpstr>Do you know how customers find you?</vt:lpstr>
      <vt:lpstr>How can you get the most MONEY from your lead flow?</vt:lpstr>
      <vt:lpstr>PowerPoint Presentation</vt:lpstr>
      <vt:lpstr>A single system manages all digital channels:</vt:lpstr>
      <vt:lpstr>CAKE Manages Your Forex Digital Marketing Needs</vt:lpstr>
      <vt:lpstr>CAKE Manages Your Forex Digital Marketing Needs</vt:lpstr>
      <vt:lpstr>CAKE Manages Your Forex Digital Marketing Needs</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Briscoe Pelkey</dc:creator>
  <cp:lastModifiedBy>William Savastano</cp:lastModifiedBy>
  <cp:revision>224</cp:revision>
  <cp:lastPrinted>2015-05-05T21:07:09Z</cp:lastPrinted>
  <dcterms:created xsi:type="dcterms:W3CDTF">2015-02-08T00:19:29Z</dcterms:created>
  <dcterms:modified xsi:type="dcterms:W3CDTF">2015-05-21T17:19:15Z</dcterms:modified>
</cp:coreProperties>
</file>