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9"/>
  </p:notesMasterIdLst>
  <p:sldIdLst>
    <p:sldId id="374" r:id="rId2"/>
    <p:sldId id="383" r:id="rId3"/>
    <p:sldId id="386" r:id="rId4"/>
    <p:sldId id="376" r:id="rId5"/>
    <p:sldId id="384" r:id="rId6"/>
    <p:sldId id="387" r:id="rId7"/>
    <p:sldId id="379" r:id="rId8"/>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133">
          <p15:clr>
            <a:srgbClr val="A4A3A4"/>
          </p15:clr>
        </p15:guide>
        <p15:guide id="2" pos="4309">
          <p15:clr>
            <a:srgbClr val="A4A3A4"/>
          </p15:clr>
        </p15:guide>
        <p15:guide id="3" pos="2852">
          <p15:clr>
            <a:srgbClr val="A4A3A4"/>
          </p15:clr>
        </p15:guide>
        <p15:guide id="4" pos="354">
          <p15:clr>
            <a:srgbClr val="A4A3A4"/>
          </p15:clr>
        </p15:guide>
        <p15:guide id="5" pos="15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342" autoAdjust="0"/>
    <p:restoredTop sz="78524" autoAdjust="0"/>
  </p:normalViewPr>
  <p:slideViewPr>
    <p:cSldViewPr snapToGrid="0" snapToObjects="1">
      <p:cViewPr>
        <p:scale>
          <a:sx n="112" d="100"/>
          <a:sy n="112" d="100"/>
        </p:scale>
        <p:origin x="-80" y="-80"/>
      </p:cViewPr>
      <p:guideLst>
        <p:guide orient="horz" pos="1620"/>
        <p:guide pos="3001"/>
        <p:guide pos="881"/>
        <p:guide pos="5472"/>
      </p:guideLst>
    </p:cSldViewPr>
  </p:slideViewPr>
  <p:notesTextViewPr>
    <p:cViewPr>
      <p:scale>
        <a:sx n="100" d="100"/>
        <a:sy n="100" d="100"/>
      </p:scale>
      <p:origin x="0" y="0"/>
    </p:cViewPr>
  </p:notesTextViewPr>
  <p:sorterViewPr>
    <p:cViewPr>
      <p:scale>
        <a:sx n="175" d="100"/>
        <a:sy n="175" d="100"/>
      </p:scale>
      <p:origin x="0" y="0"/>
    </p:cViewPr>
  </p:sorterViewPr>
  <p:notesViewPr>
    <p:cSldViewPr snapToGrid="0" snapToObjects="1">
      <p:cViewPr varScale="1">
        <p:scale>
          <a:sx n="103" d="100"/>
          <a:sy n="103" d="100"/>
        </p:scale>
        <p:origin x="-2288"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interSettings" Target="printerSettings/printerSettings1.bin"/></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ADF5E0-3925-3B48-9A7C-18F4CB830ADB}" type="datetimeFigureOut">
              <a:rPr lang="en-US" smtClean="0"/>
              <a:t>5/18/15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FF2CC7E-BA22-2840-8D2F-6DF587E1C37E}" type="slidenum">
              <a:rPr lang="en-US" smtClean="0"/>
              <a:t>‹#›</a:t>
            </a:fld>
            <a:endParaRPr lang="en-US"/>
          </a:p>
        </p:txBody>
      </p:sp>
    </p:spTree>
    <p:extLst>
      <p:ext uri="{BB962C8B-B14F-4D97-AF65-F5344CB8AC3E}">
        <p14:creationId xmlns:p14="http://schemas.microsoft.com/office/powerpoint/2010/main" val="369317225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F2CC7E-BA22-2840-8D2F-6DF587E1C37E}" type="slidenum">
              <a:rPr lang="en-US" smtClean="0"/>
              <a:t>1</a:t>
            </a:fld>
            <a:endParaRPr lang="en-US"/>
          </a:p>
        </p:txBody>
      </p:sp>
    </p:spTree>
    <p:extLst>
      <p:ext uri="{BB962C8B-B14F-4D97-AF65-F5344CB8AC3E}">
        <p14:creationId xmlns:p14="http://schemas.microsoft.com/office/powerpoint/2010/main" val="37260213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Tracking: </a:t>
            </a:r>
            <a:r>
              <a:rPr lang="en-US" sz="1200" b="0" i="0" u="none" strike="noStrike" kern="1200" baseline="0" dirty="0" smtClean="0">
                <a:solidFill>
                  <a:schemeClr val="tx1"/>
                </a:solidFill>
                <a:latin typeface="+mn-lt"/>
                <a:ea typeface="+mn-ea"/>
                <a:cs typeface="+mn-cs"/>
              </a:rPr>
              <a:t>82.2% of performance marketers do not have</a:t>
            </a:r>
          </a:p>
          <a:p>
            <a:r>
              <a:rPr lang="en-US" sz="1200" b="0" i="0" u="none" strike="noStrike" kern="1200" baseline="0" dirty="0" smtClean="0">
                <a:solidFill>
                  <a:schemeClr val="tx1"/>
                </a:solidFill>
                <a:latin typeface="+mn-lt"/>
                <a:ea typeface="+mn-ea"/>
                <a:cs typeface="+mn-cs"/>
              </a:rPr>
              <a:t>the ability to measure cross-channel performance or return</a:t>
            </a:r>
          </a:p>
          <a:p>
            <a:r>
              <a:rPr lang="en-US" sz="1200" b="0" i="0" u="none" strike="noStrike" kern="1200" baseline="0" dirty="0" smtClean="0">
                <a:solidFill>
                  <a:schemeClr val="tx1"/>
                </a:solidFill>
                <a:latin typeface="+mn-lt"/>
                <a:ea typeface="+mn-ea"/>
                <a:cs typeface="+mn-cs"/>
              </a:rPr>
              <a:t>on investment. Do you track your customers’ journey?</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Attribution: </a:t>
            </a:r>
            <a:r>
              <a:rPr lang="en-US" sz="1200" b="0" i="0" u="none" strike="noStrike" kern="1200" baseline="0" dirty="0" smtClean="0">
                <a:solidFill>
                  <a:schemeClr val="tx1"/>
                </a:solidFill>
                <a:latin typeface="+mn-lt"/>
                <a:ea typeface="+mn-ea"/>
                <a:cs typeface="+mn-cs"/>
              </a:rPr>
              <a:t>$137.5 billion is spent on digital advertising.</a:t>
            </a:r>
          </a:p>
          <a:p>
            <a:r>
              <a:rPr lang="en-US" sz="1200" b="0" i="0" u="none" strike="noStrike" kern="1200" baseline="0" dirty="0" smtClean="0">
                <a:solidFill>
                  <a:schemeClr val="tx1"/>
                </a:solidFill>
                <a:latin typeface="+mn-lt"/>
                <a:ea typeface="+mn-ea"/>
                <a:cs typeface="+mn-cs"/>
              </a:rPr>
              <a:t>Do you know the ROI of every dollar you’ve spent?</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Optimization: </a:t>
            </a:r>
            <a:r>
              <a:rPr lang="en-US" sz="1200" b="0" i="0" u="none" strike="noStrike" kern="1200" baseline="0" dirty="0" smtClean="0">
                <a:solidFill>
                  <a:schemeClr val="tx1"/>
                </a:solidFill>
                <a:latin typeface="+mn-lt"/>
                <a:ea typeface="+mn-ea"/>
                <a:cs typeface="+mn-cs"/>
              </a:rPr>
              <a:t>Digital interactions influence 36 cents</a:t>
            </a:r>
          </a:p>
          <a:p>
            <a:r>
              <a:rPr lang="en-US" sz="1200" b="0" i="0" u="none" strike="noStrike" kern="1200" baseline="0" dirty="0" smtClean="0">
                <a:solidFill>
                  <a:schemeClr val="tx1"/>
                </a:solidFill>
                <a:latin typeface="+mn-lt"/>
                <a:ea typeface="+mn-ea"/>
                <a:cs typeface="+mn-cs"/>
              </a:rPr>
              <a:t>of every dollar spent in retail stores, </a:t>
            </a:r>
            <a:r>
              <a:rPr lang="en-US" sz="1200" b="0" i="0" u="none" strike="noStrike" kern="1200" baseline="0" dirty="0" err="1" smtClean="0">
                <a:solidFill>
                  <a:schemeClr val="tx1"/>
                </a:solidFill>
                <a:latin typeface="+mn-lt"/>
                <a:ea typeface="+mn-ea"/>
                <a:cs typeface="+mn-cs"/>
              </a:rPr>
              <a:t>totalling</a:t>
            </a:r>
            <a:r>
              <a:rPr lang="en-US" sz="1200" b="0" i="0" u="none" strike="noStrike" kern="1200" baseline="0" dirty="0" smtClean="0">
                <a:solidFill>
                  <a:schemeClr val="tx1"/>
                </a:solidFill>
                <a:latin typeface="+mn-lt"/>
                <a:ea typeface="+mn-ea"/>
                <a:cs typeface="+mn-cs"/>
              </a:rPr>
              <a:t> $1.1 trillion</a:t>
            </a:r>
          </a:p>
          <a:p>
            <a:r>
              <a:rPr lang="en-US" sz="1200" b="0" i="0" u="none" strike="noStrike" kern="1200" baseline="0" dirty="0" smtClean="0">
                <a:solidFill>
                  <a:schemeClr val="tx1"/>
                </a:solidFill>
                <a:latin typeface="+mn-lt"/>
                <a:ea typeface="+mn-ea"/>
                <a:cs typeface="+mn-cs"/>
              </a:rPr>
              <a:t>annually. Do you know which channels your customers</a:t>
            </a:r>
          </a:p>
          <a:p>
            <a:r>
              <a:rPr lang="en-US" sz="1200" b="0" i="0" u="none" strike="noStrike" kern="1200" baseline="0" dirty="0" smtClean="0">
                <a:solidFill>
                  <a:schemeClr val="tx1"/>
                </a:solidFill>
                <a:latin typeface="+mn-lt"/>
                <a:ea typeface="+mn-ea"/>
                <a:cs typeface="+mn-cs"/>
              </a:rPr>
              <a:t>interact with before they decide to buy?</a:t>
            </a:r>
            <a:endParaRPr lang="en-US" dirty="0"/>
          </a:p>
        </p:txBody>
      </p:sp>
      <p:sp>
        <p:nvSpPr>
          <p:cNvPr id="4" name="Slide Number Placeholder 3"/>
          <p:cNvSpPr>
            <a:spLocks noGrp="1"/>
          </p:cNvSpPr>
          <p:nvPr>
            <p:ph type="sldNum" sz="quarter" idx="10"/>
          </p:nvPr>
        </p:nvSpPr>
        <p:spPr/>
        <p:txBody>
          <a:bodyPr/>
          <a:lstStyle/>
          <a:p>
            <a:fld id="{FFF2CC7E-BA22-2840-8D2F-6DF587E1C37E}" type="slidenum">
              <a:rPr lang="en-US" smtClean="0"/>
              <a:t>2</a:t>
            </a:fld>
            <a:endParaRPr lang="en-US"/>
          </a:p>
        </p:txBody>
      </p:sp>
    </p:spTree>
    <p:extLst>
      <p:ext uri="{BB962C8B-B14F-4D97-AF65-F5344CB8AC3E}">
        <p14:creationId xmlns:p14="http://schemas.microsoft.com/office/powerpoint/2010/main" val="25358249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CAKE’s intuitive </a:t>
            </a:r>
            <a:r>
              <a:rPr lang="en-US" sz="1200" b="0" i="0" u="none" strike="noStrike" kern="1200" baseline="0" dirty="0" err="1" smtClean="0">
                <a:solidFill>
                  <a:schemeClr val="tx1"/>
                </a:solidFill>
                <a:latin typeface="+mn-lt"/>
                <a:ea typeface="+mn-ea"/>
                <a:cs typeface="+mn-cs"/>
              </a:rPr>
              <a:t>SaaS</a:t>
            </a:r>
            <a:r>
              <a:rPr lang="en-US" sz="1200" b="0" i="0" u="none" strike="noStrike" kern="1200" baseline="0" dirty="0" smtClean="0">
                <a:solidFill>
                  <a:schemeClr val="tx1"/>
                </a:solidFill>
                <a:latin typeface="+mn-lt"/>
                <a:ea typeface="+mn-ea"/>
                <a:cs typeface="+mn-cs"/>
              </a:rPr>
              <a:t>-based platform provides tracking,</a:t>
            </a:r>
          </a:p>
          <a:p>
            <a:r>
              <a:rPr lang="en-US" sz="1200" b="0" i="0" u="none" strike="noStrike" kern="1200" baseline="0" dirty="0" smtClean="0">
                <a:solidFill>
                  <a:schemeClr val="tx1"/>
                </a:solidFill>
                <a:latin typeface="+mn-lt"/>
                <a:ea typeface="+mn-ea"/>
                <a:cs typeface="+mn-cs"/>
              </a:rPr>
              <a:t>attribution and reporting clarity, allowing online retailers to</a:t>
            </a:r>
          </a:p>
          <a:p>
            <a:r>
              <a:rPr lang="en-US" sz="1200" b="0" i="0" u="none" strike="noStrike" kern="1200" baseline="0" dirty="0" smtClean="0">
                <a:solidFill>
                  <a:schemeClr val="tx1"/>
                </a:solidFill>
                <a:latin typeface="+mn-lt"/>
                <a:ea typeface="+mn-ea"/>
                <a:cs typeface="+mn-cs"/>
              </a:rPr>
              <a:t>optimize the performance of their digital spend.</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Our platform captures and analyzes granular data to</a:t>
            </a:r>
          </a:p>
          <a:p>
            <a:r>
              <a:rPr lang="en-US" sz="1200" b="0" i="0" u="none" strike="noStrike" kern="1200" baseline="0" dirty="0" smtClean="0">
                <a:solidFill>
                  <a:schemeClr val="tx1"/>
                </a:solidFill>
                <a:latin typeface="+mn-lt"/>
                <a:ea typeface="+mn-ea"/>
                <a:cs typeface="+mn-cs"/>
              </a:rPr>
              <a:t>attribute every customer action, allowing online retailers</a:t>
            </a:r>
          </a:p>
          <a:p>
            <a:r>
              <a:rPr lang="en-US" sz="1200" b="0" i="0" u="none" strike="noStrike" kern="1200" baseline="0" dirty="0" smtClean="0">
                <a:solidFill>
                  <a:schemeClr val="tx1"/>
                </a:solidFill>
                <a:latin typeface="+mn-lt"/>
                <a:ea typeface="+mn-ea"/>
                <a:cs typeface="+mn-cs"/>
              </a:rPr>
              <a:t>to pinpoint the digital channels that are the most valuable</a:t>
            </a:r>
          </a:p>
          <a:p>
            <a:r>
              <a:rPr lang="en-US" sz="1200" b="0" i="0" u="none" strike="noStrike" kern="1200" baseline="0" dirty="0" smtClean="0">
                <a:solidFill>
                  <a:schemeClr val="tx1"/>
                </a:solidFill>
                <a:latin typeface="+mn-lt"/>
                <a:ea typeface="+mn-ea"/>
                <a:cs typeface="+mn-cs"/>
              </a:rPr>
              <a:t>traffic sources. With this business intelligence, online</a:t>
            </a:r>
          </a:p>
          <a:p>
            <a:r>
              <a:rPr lang="en-US" sz="1200" b="0" i="0" u="none" strike="noStrike" kern="1200" baseline="0" dirty="0" smtClean="0">
                <a:solidFill>
                  <a:schemeClr val="tx1"/>
                </a:solidFill>
                <a:latin typeface="+mn-lt"/>
                <a:ea typeface="+mn-ea"/>
                <a:cs typeface="+mn-cs"/>
              </a:rPr>
              <a:t>retailers can clarify and optimize their digital marketing</a:t>
            </a:r>
          </a:p>
          <a:p>
            <a:r>
              <a:rPr lang="en-US" sz="1200" b="0" i="0" u="none" strike="noStrike" kern="1200" baseline="0" dirty="0" smtClean="0">
                <a:solidFill>
                  <a:schemeClr val="tx1"/>
                </a:solidFill>
                <a:latin typeface="+mn-lt"/>
                <a:ea typeface="+mn-ea"/>
                <a:cs typeface="+mn-cs"/>
              </a:rPr>
              <a:t>spend to increase online sales and lead generation.</a:t>
            </a:r>
            <a:endParaRPr lang="en-US" dirty="0"/>
          </a:p>
        </p:txBody>
      </p:sp>
      <p:sp>
        <p:nvSpPr>
          <p:cNvPr id="4" name="Slide Number Placeholder 3"/>
          <p:cNvSpPr>
            <a:spLocks noGrp="1"/>
          </p:cNvSpPr>
          <p:nvPr>
            <p:ph type="sldNum" sz="quarter" idx="10"/>
          </p:nvPr>
        </p:nvSpPr>
        <p:spPr/>
        <p:txBody>
          <a:bodyPr/>
          <a:lstStyle/>
          <a:p>
            <a:fld id="{FFF2CC7E-BA22-2840-8D2F-6DF587E1C37E}" type="slidenum">
              <a:rPr lang="en-US" smtClean="0"/>
              <a:t>3</a:t>
            </a:fld>
            <a:endParaRPr lang="en-US"/>
          </a:p>
        </p:txBody>
      </p:sp>
    </p:spTree>
    <p:extLst>
      <p:ext uri="{BB962C8B-B14F-4D97-AF65-F5344CB8AC3E}">
        <p14:creationId xmlns:p14="http://schemas.microsoft.com/office/powerpoint/2010/main" val="24399027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Multi-channel tracking </a:t>
            </a:r>
            <a:r>
              <a:rPr lang="en-US" sz="1200" b="0" i="0" u="none" strike="noStrike" kern="1200" baseline="0" dirty="0" smtClean="0">
                <a:solidFill>
                  <a:schemeClr val="tx1"/>
                </a:solidFill>
                <a:latin typeface="+mn-lt"/>
                <a:ea typeface="+mn-ea"/>
                <a:cs typeface="+mn-cs"/>
              </a:rPr>
              <a:t>in real-time covers search, display, email, social, mobile, video, affiliate, direct, shopping and more.</a:t>
            </a:r>
          </a:p>
          <a:p>
            <a:endParaRPr lang="en-US" sz="1200" b="0" i="0" u="none" strike="noStrike"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1" i="0" u="none" strike="noStrike" kern="1200" baseline="0" dirty="0" smtClean="0">
                <a:solidFill>
                  <a:schemeClr val="tx1"/>
                </a:solidFill>
                <a:latin typeface="+mn-lt"/>
                <a:ea typeface="+mn-ea"/>
                <a:cs typeface="+mn-cs"/>
              </a:rPr>
              <a:t>Robust reporting structure </a:t>
            </a:r>
            <a:r>
              <a:rPr lang="en-US" sz="1200" b="0" i="0" u="none" strike="noStrike" kern="1200" baseline="0" dirty="0" smtClean="0">
                <a:solidFill>
                  <a:schemeClr val="tx1"/>
                </a:solidFill>
                <a:latin typeface="+mn-lt"/>
                <a:ea typeface="+mn-ea"/>
                <a:cs typeface="+mn-cs"/>
              </a:rPr>
              <a:t>yields deep insight into the channels that drive digital marketing campaigns.</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Single-view dashboards </a:t>
            </a:r>
            <a:r>
              <a:rPr lang="en-US" sz="1200" b="0" i="0" u="none" strike="noStrike" kern="1200" baseline="0" dirty="0" smtClean="0">
                <a:solidFill>
                  <a:schemeClr val="tx1"/>
                </a:solidFill>
                <a:latin typeface="+mn-lt"/>
                <a:ea typeface="+mn-ea"/>
                <a:cs typeface="+mn-cs"/>
              </a:rPr>
              <a:t>let you easily decide where to spend your digital marketing budget.</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Diverse integrations </a:t>
            </a:r>
            <a:r>
              <a:rPr lang="en-US" sz="1200" b="0" i="0" u="none" strike="noStrike" kern="1200" baseline="0" dirty="0" smtClean="0">
                <a:solidFill>
                  <a:schemeClr val="tx1"/>
                </a:solidFill>
                <a:latin typeface="+mn-lt"/>
                <a:ea typeface="+mn-ea"/>
                <a:cs typeface="+mn-cs"/>
              </a:rPr>
              <a:t>work with over 60 technology and service partners.</a:t>
            </a:r>
          </a:p>
          <a:p>
            <a:endParaRPr lang="en-US" sz="1200" b="0" i="0" u="none" strike="noStrike"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1" i="0" u="none" strike="noStrike" kern="1200" baseline="0" dirty="0" smtClean="0">
                <a:solidFill>
                  <a:schemeClr val="tx1"/>
                </a:solidFill>
                <a:latin typeface="+mn-lt"/>
                <a:ea typeface="+mn-ea"/>
                <a:cs typeface="+mn-cs"/>
              </a:rPr>
              <a:t>Proven reliability </a:t>
            </a:r>
            <a:r>
              <a:rPr lang="en-US" sz="1200" b="0" i="0" u="none" strike="noStrike" kern="1200" baseline="0" dirty="0" smtClean="0">
                <a:solidFill>
                  <a:schemeClr val="tx1"/>
                </a:solidFill>
                <a:latin typeface="+mn-lt"/>
                <a:ea typeface="+mn-ea"/>
                <a:cs typeface="+mn-cs"/>
              </a:rPr>
              <a:t>facilitates over 5 billion consumer transactions per month.</a:t>
            </a:r>
            <a:endParaRPr lang="en-US" dirty="0" smtClean="0"/>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Intuitive data visualizations </a:t>
            </a:r>
            <a:r>
              <a:rPr lang="en-US" sz="1200" b="0" i="0" u="none" strike="noStrike" kern="1200" baseline="0" dirty="0" smtClean="0">
                <a:solidFill>
                  <a:schemeClr val="tx1"/>
                </a:solidFill>
                <a:latin typeface="+mn-lt"/>
                <a:ea typeface="+mn-ea"/>
                <a:cs typeface="+mn-cs"/>
              </a:rPr>
              <a:t>provide the ability to make intelligent marketing.</a:t>
            </a:r>
          </a:p>
          <a:p>
            <a:endParaRPr lang="en-US" sz="1200" b="0" i="0" u="none" strike="noStrike"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FF2CC7E-BA22-2840-8D2F-6DF587E1C37E}" type="slidenum">
              <a:rPr lang="en-US" smtClean="0"/>
              <a:t>4</a:t>
            </a:fld>
            <a:endParaRPr lang="en-US"/>
          </a:p>
        </p:txBody>
      </p:sp>
    </p:spTree>
    <p:extLst>
      <p:ext uri="{BB962C8B-B14F-4D97-AF65-F5344CB8AC3E}">
        <p14:creationId xmlns:p14="http://schemas.microsoft.com/office/powerpoint/2010/main" val="1307920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SKU and Category-based Reports</a:t>
            </a:r>
            <a:r>
              <a:rPr lang="en-US" sz="1200" b="0" i="0" u="none" strike="noStrike" kern="1200" baseline="0" dirty="0" smtClean="0">
                <a:solidFill>
                  <a:schemeClr val="tx1"/>
                </a:solidFill>
                <a:latin typeface="+mn-lt"/>
                <a:ea typeface="+mn-ea"/>
                <a:cs typeface="+mn-cs"/>
              </a:rPr>
              <a:t>: Customize reporting by SKU or category and share these views across your organization. Create calculations for each report and share via custom views.</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Voucher Code Support</a:t>
            </a:r>
            <a:r>
              <a:rPr lang="en-US" sz="1200" b="0" i="0" u="none" strike="noStrike" kern="1200" baseline="0" dirty="0" smtClean="0">
                <a:solidFill>
                  <a:schemeClr val="tx1"/>
                </a:solidFill>
                <a:latin typeface="+mn-lt"/>
                <a:ea typeface="+mn-ea"/>
                <a:cs typeface="+mn-cs"/>
              </a:rPr>
              <a:t>: Upload and track unique coupons by source using advanced attribution options.</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Network Management</a:t>
            </a:r>
            <a:r>
              <a:rPr lang="en-US" sz="1200" b="0" i="0" u="none" strike="noStrike" kern="1200" baseline="0" dirty="0" smtClean="0">
                <a:solidFill>
                  <a:schemeClr val="tx1"/>
                </a:solidFill>
                <a:latin typeface="+mn-lt"/>
                <a:ea typeface="+mn-ea"/>
                <a:cs typeface="+mn-cs"/>
              </a:rPr>
              <a:t>: Manage an entire performance marketing program with one tool to track and analyze results, provide creative and guide digital marketing spend choices.</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Real Metrics In Real-time</a:t>
            </a:r>
            <a:r>
              <a:rPr lang="en-US" sz="1200" b="0" i="0" u="none" strike="noStrike" kern="1200" baseline="0" dirty="0" smtClean="0">
                <a:solidFill>
                  <a:schemeClr val="tx1"/>
                </a:solidFill>
                <a:latin typeface="+mn-lt"/>
                <a:ea typeface="+mn-ea"/>
                <a:cs typeface="+mn-cs"/>
              </a:rPr>
              <a:t>: See exactly which channels are performing, export data to a CSV fi le, access data via API and schedule specific reports.</a:t>
            </a:r>
            <a:endParaRPr lang="en-US" dirty="0"/>
          </a:p>
        </p:txBody>
      </p:sp>
      <p:sp>
        <p:nvSpPr>
          <p:cNvPr id="4" name="Slide Number Placeholder 3"/>
          <p:cNvSpPr>
            <a:spLocks noGrp="1"/>
          </p:cNvSpPr>
          <p:nvPr>
            <p:ph type="sldNum" sz="quarter" idx="10"/>
          </p:nvPr>
        </p:nvSpPr>
        <p:spPr/>
        <p:txBody>
          <a:bodyPr/>
          <a:lstStyle/>
          <a:p>
            <a:fld id="{FFF2CC7E-BA22-2840-8D2F-6DF587E1C37E}" type="slidenum">
              <a:rPr lang="en-US" smtClean="0"/>
              <a:t>5</a:t>
            </a:fld>
            <a:endParaRPr lang="en-US"/>
          </a:p>
        </p:txBody>
      </p:sp>
    </p:spTree>
    <p:extLst>
      <p:ext uri="{BB962C8B-B14F-4D97-AF65-F5344CB8AC3E}">
        <p14:creationId xmlns:p14="http://schemas.microsoft.com/office/powerpoint/2010/main" val="23727145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smtClean="0">
                <a:solidFill>
                  <a:schemeClr val="tx1"/>
                </a:solidFill>
                <a:latin typeface="+mn-lt"/>
                <a:ea typeface="+mn-ea"/>
                <a:cs typeface="+mn-cs"/>
              </a:rPr>
              <a:t>Ecommerce Integrations</a:t>
            </a:r>
            <a:r>
              <a:rPr lang="en-US" sz="1200" b="0" i="0" u="none" strike="noStrike" kern="1200" baseline="0" dirty="0" smtClean="0">
                <a:solidFill>
                  <a:schemeClr val="tx1"/>
                </a:solidFill>
                <a:latin typeface="+mn-lt"/>
                <a:ea typeface="+mn-ea"/>
                <a:cs typeface="+mn-cs"/>
              </a:rPr>
              <a:t>: Understand every level of ecommerce campaign performance and collect actionable metrics on every order via product feed integration.</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Pixel and </a:t>
            </a:r>
            <a:r>
              <a:rPr lang="en-US" sz="1200" b="1" i="0" u="none" strike="noStrike" kern="1200" baseline="0" dirty="0" err="1" smtClean="0">
                <a:solidFill>
                  <a:schemeClr val="tx1"/>
                </a:solidFill>
                <a:latin typeface="+mn-lt"/>
                <a:ea typeface="+mn-ea"/>
                <a:cs typeface="+mn-cs"/>
              </a:rPr>
              <a:t>Postback</a:t>
            </a:r>
            <a:r>
              <a:rPr lang="en-US" sz="1200" b="1" i="0" u="none" strike="noStrike" kern="1200" baseline="0" dirty="0" smtClean="0">
                <a:solidFill>
                  <a:schemeClr val="tx1"/>
                </a:solidFill>
                <a:latin typeface="+mn-lt"/>
                <a:ea typeface="+mn-ea"/>
                <a:cs typeface="+mn-cs"/>
              </a:rPr>
              <a:t> Management</a:t>
            </a:r>
            <a:r>
              <a:rPr lang="en-US" sz="1200" b="0" i="0" u="none" strike="noStrike" kern="1200" baseline="0" dirty="0" smtClean="0">
                <a:solidFill>
                  <a:schemeClr val="tx1"/>
                </a:solidFill>
                <a:latin typeface="+mn-lt"/>
                <a:ea typeface="+mn-ea"/>
                <a:cs typeface="+mn-cs"/>
              </a:rPr>
              <a:t>: Simplify workflow and allow administrators and affiliates to control </a:t>
            </a:r>
            <a:r>
              <a:rPr lang="en-US" sz="1200" b="0" i="0" u="none" strike="noStrike" kern="1200" baseline="0" dirty="0" err="1" smtClean="0">
                <a:solidFill>
                  <a:schemeClr val="tx1"/>
                </a:solidFill>
                <a:latin typeface="+mn-lt"/>
                <a:ea typeface="+mn-ea"/>
                <a:cs typeface="+mn-cs"/>
              </a:rPr>
              <a:t>postback</a:t>
            </a:r>
            <a:r>
              <a:rPr lang="en-US" sz="1200" b="0" i="0" u="none" strike="noStrike" kern="1200" baseline="0" dirty="0" smtClean="0">
                <a:solidFill>
                  <a:schemeClr val="tx1"/>
                </a:solidFill>
                <a:latin typeface="+mn-lt"/>
                <a:ea typeface="+mn-ea"/>
                <a:cs typeface="+mn-cs"/>
              </a:rPr>
              <a:t> and pixels within virtually any network or platform.</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Multiple Price Formats</a:t>
            </a:r>
            <a:r>
              <a:rPr lang="en-US" sz="1200" b="0" i="0" u="none" strike="noStrike" kern="1200" baseline="0" dirty="0" smtClean="0">
                <a:solidFill>
                  <a:schemeClr val="tx1"/>
                </a:solidFill>
                <a:latin typeface="+mn-lt"/>
                <a:ea typeface="+mn-ea"/>
                <a:cs typeface="+mn-cs"/>
              </a:rPr>
              <a:t>: Set price formats by campaign for each conversion or event to track marketing costs across channels by CPA, CPM, CPC or </a:t>
            </a:r>
            <a:r>
              <a:rPr lang="en-US" sz="1200" b="0" i="0" u="none" strike="noStrike" kern="1200" baseline="0" dirty="0" err="1" smtClean="0">
                <a:solidFill>
                  <a:schemeClr val="tx1"/>
                </a:solidFill>
                <a:latin typeface="+mn-lt"/>
                <a:ea typeface="+mn-ea"/>
                <a:cs typeface="+mn-cs"/>
              </a:rPr>
              <a:t>revshare</a:t>
            </a:r>
            <a:r>
              <a:rPr lang="en-US" sz="1200" b="0" i="0" u="none" strike="noStrike" kern="1200" baseline="0" dirty="0" smtClean="0">
                <a:solidFill>
                  <a:schemeClr val="tx1"/>
                </a:solidFill>
                <a:latin typeface="+mn-lt"/>
                <a:ea typeface="+mn-ea"/>
                <a:cs typeface="+mn-cs"/>
              </a:rPr>
              <a:t>.</a:t>
            </a:r>
          </a:p>
          <a:p>
            <a:endParaRPr lang="en-US" sz="1200" b="0" i="0" u="none" strike="noStrike" kern="1200" baseline="0" dirty="0" smtClean="0">
              <a:solidFill>
                <a:schemeClr val="tx1"/>
              </a:solidFill>
              <a:latin typeface="+mn-lt"/>
              <a:ea typeface="+mn-ea"/>
              <a:cs typeface="+mn-cs"/>
            </a:endParaRPr>
          </a:p>
          <a:p>
            <a:r>
              <a:rPr lang="en-US" sz="1200" b="1" i="0" u="none" strike="noStrike" kern="1200" baseline="0" dirty="0" smtClean="0">
                <a:solidFill>
                  <a:schemeClr val="tx1"/>
                </a:solidFill>
                <a:latin typeface="+mn-lt"/>
                <a:ea typeface="+mn-ea"/>
                <a:cs typeface="+mn-cs"/>
              </a:rPr>
              <a:t>Targeted Campaign Control</a:t>
            </a:r>
            <a:r>
              <a:rPr lang="en-US" sz="1200" b="0" i="0" u="none" strike="noStrike" kern="1200" baseline="0" dirty="0" smtClean="0">
                <a:solidFill>
                  <a:schemeClr val="tx1"/>
                </a:solidFill>
                <a:latin typeface="+mn-lt"/>
                <a:ea typeface="+mn-ea"/>
                <a:cs typeface="+mn-cs"/>
              </a:rPr>
              <a:t>: Get immediate campaign control through real-time optimization of location, device and custom targeting with traffic caps and redirects.</a:t>
            </a:r>
            <a:endParaRPr lang="en-US" dirty="0"/>
          </a:p>
        </p:txBody>
      </p:sp>
      <p:sp>
        <p:nvSpPr>
          <p:cNvPr id="4" name="Slide Number Placeholder 3"/>
          <p:cNvSpPr>
            <a:spLocks noGrp="1"/>
          </p:cNvSpPr>
          <p:nvPr>
            <p:ph type="sldNum" sz="quarter" idx="10"/>
          </p:nvPr>
        </p:nvSpPr>
        <p:spPr/>
        <p:txBody>
          <a:bodyPr/>
          <a:lstStyle/>
          <a:p>
            <a:fld id="{FFF2CC7E-BA22-2840-8D2F-6DF587E1C37E}" type="slidenum">
              <a:rPr lang="en-US" smtClean="0"/>
              <a:t>6</a:t>
            </a:fld>
            <a:endParaRPr lang="en-US"/>
          </a:p>
        </p:txBody>
      </p:sp>
    </p:spTree>
    <p:extLst>
      <p:ext uri="{BB962C8B-B14F-4D97-AF65-F5344CB8AC3E}">
        <p14:creationId xmlns:p14="http://schemas.microsoft.com/office/powerpoint/2010/main" val="23727145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FF2CC7E-BA22-2840-8D2F-6DF587E1C37E}" type="slidenum">
              <a:rPr lang="en-US" smtClean="0"/>
              <a:t>7</a:t>
            </a:fld>
            <a:endParaRPr lang="en-US"/>
          </a:p>
        </p:txBody>
      </p:sp>
    </p:spTree>
    <p:extLst>
      <p:ext uri="{BB962C8B-B14F-4D97-AF65-F5344CB8AC3E}">
        <p14:creationId xmlns:p14="http://schemas.microsoft.com/office/powerpoint/2010/main" val="19299188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1" y="0"/>
            <a:ext cx="9144001" cy="5143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Calibri"/>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18565" y="-3219"/>
            <a:ext cx="6825436" cy="5146719"/>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72042" y="1"/>
            <a:ext cx="868422" cy="1706324"/>
          </a:xfrm>
          <a:prstGeom prst="rect">
            <a:avLst/>
          </a:prstGeom>
        </p:spPr>
      </p:pic>
      <p:sp>
        <p:nvSpPr>
          <p:cNvPr id="2" name="Title 1"/>
          <p:cNvSpPr>
            <a:spLocks noGrp="1"/>
          </p:cNvSpPr>
          <p:nvPr>
            <p:ph type="ctrTitle"/>
          </p:nvPr>
        </p:nvSpPr>
        <p:spPr>
          <a:xfrm>
            <a:off x="685801" y="2571751"/>
            <a:ext cx="3868738" cy="911123"/>
          </a:xfrm>
        </p:spPr>
        <p:txBody>
          <a:bodyPr>
            <a:noAutofit/>
          </a:bodyPr>
          <a:lstStyle>
            <a:lvl1pPr>
              <a:defRPr sz="36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1" y="3620136"/>
            <a:ext cx="3868738" cy="442261"/>
          </a:xfrm>
        </p:spPr>
        <p:txBody>
          <a:bodyPr>
            <a:noAutofit/>
          </a:bodyPr>
          <a:lstStyle>
            <a:lvl1pPr marL="0" indent="0" algn="l">
              <a:buNone/>
              <a:defRPr sz="2000" i="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643765473"/>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chorCtr="0">
            <a:normAutofit/>
          </a:bodyPr>
          <a:lstStyle/>
          <a:p>
            <a:r>
              <a:rPr lang="en-US" smtClean="0"/>
              <a:t>Click to edit Master title style</a:t>
            </a:r>
            <a:endParaRPr lang="en-US" dirty="0"/>
          </a:p>
        </p:txBody>
      </p:sp>
      <p:sp>
        <p:nvSpPr>
          <p:cNvPr id="3" name="Content Placeholder 2"/>
          <p:cNvSpPr>
            <a:spLocks noGrp="1"/>
          </p:cNvSpPr>
          <p:nvPr>
            <p:ph idx="1"/>
          </p:nvPr>
        </p:nvSpPr>
        <p:spPr>
          <a:xfrm>
            <a:off x="457200" y="843535"/>
            <a:ext cx="8229600" cy="3854429"/>
          </a:xfrm>
        </p:spPr>
        <p:txBody>
          <a:bodyPr>
            <a:noAutofit/>
          </a:bodyPr>
          <a:lstStyle>
            <a:lvl1pPr marL="285750" indent="-285750">
              <a:buClr>
                <a:schemeClr val="accent3"/>
              </a:buClr>
              <a:buSzPct val="70000"/>
              <a:defRPr/>
            </a:lvl1pPr>
            <a:lvl2pPr marL="573088" indent="-231775">
              <a:defRPr/>
            </a:lvl2pPr>
            <a:lvl3pPr marL="742950" indent="-171450">
              <a:tabLst/>
              <a:defRPr/>
            </a:lvl3pPr>
            <a:lvl4pPr marL="1030288" indent="-228600">
              <a:tabLst/>
              <a:defRPr/>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6" name="Rectangle 5"/>
          <p:cNvSpPr/>
          <p:nvPr/>
        </p:nvSpPr>
        <p:spPr>
          <a:xfrm>
            <a:off x="0" y="5095875"/>
            <a:ext cx="9144000" cy="57498"/>
          </a:xfrm>
          <a:prstGeom prst="rect">
            <a:avLst/>
          </a:prstGeom>
          <a:solidFill>
            <a:srgbClr val="1A89C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Calibri"/>
            </a:endParaRPr>
          </a:p>
        </p:txBody>
      </p:sp>
    </p:spTree>
    <p:extLst>
      <p:ext uri="{BB962C8B-B14F-4D97-AF65-F5344CB8AC3E}">
        <p14:creationId xmlns:p14="http://schemas.microsoft.com/office/powerpoint/2010/main" val="3400340351"/>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mtClean="0"/>
              <a:t>Click to edit Master title style</a:t>
            </a:r>
            <a:endParaRPr lang="en-US" dirty="0"/>
          </a:p>
        </p:txBody>
      </p:sp>
      <p:sp>
        <p:nvSpPr>
          <p:cNvPr id="3" name="Content Placeholder 2"/>
          <p:cNvSpPr>
            <a:spLocks noGrp="1"/>
          </p:cNvSpPr>
          <p:nvPr>
            <p:ph sz="half" idx="1"/>
          </p:nvPr>
        </p:nvSpPr>
        <p:spPr>
          <a:xfrm>
            <a:off x="457200" y="843536"/>
            <a:ext cx="4038600" cy="3854429"/>
          </a:xfrm>
        </p:spPr>
        <p:txBody>
          <a:bodyPr>
            <a:no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Content Placeholder 3"/>
          <p:cNvSpPr>
            <a:spLocks noGrp="1"/>
          </p:cNvSpPr>
          <p:nvPr>
            <p:ph sz="half" idx="2"/>
          </p:nvPr>
        </p:nvSpPr>
        <p:spPr>
          <a:xfrm>
            <a:off x="4648200" y="843536"/>
            <a:ext cx="4038600" cy="3854429"/>
          </a:xfrm>
        </p:spPr>
        <p:txBody>
          <a:bodyPr>
            <a:no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Rectangle 6"/>
          <p:cNvSpPr/>
          <p:nvPr/>
        </p:nvSpPr>
        <p:spPr>
          <a:xfrm>
            <a:off x="0" y="5095875"/>
            <a:ext cx="9144000" cy="57498"/>
          </a:xfrm>
          <a:prstGeom prst="rect">
            <a:avLst/>
          </a:prstGeom>
          <a:solidFill>
            <a:srgbClr val="1A89C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Calibri"/>
            </a:endParaRPr>
          </a:p>
        </p:txBody>
      </p:sp>
    </p:spTree>
    <p:extLst>
      <p:ext uri="{BB962C8B-B14F-4D97-AF65-F5344CB8AC3E}">
        <p14:creationId xmlns:p14="http://schemas.microsoft.com/office/powerpoint/2010/main" val="38351876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852754"/>
            <a:ext cx="4040188" cy="47982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332575"/>
            <a:ext cx="4040188" cy="3365388"/>
          </a:xfrm>
        </p:spPr>
        <p:txBody>
          <a:bodyPr>
            <a:no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5" name="Text Placeholder 4"/>
          <p:cNvSpPr>
            <a:spLocks noGrp="1"/>
          </p:cNvSpPr>
          <p:nvPr>
            <p:ph type="body" sz="quarter" idx="3"/>
          </p:nvPr>
        </p:nvSpPr>
        <p:spPr>
          <a:xfrm>
            <a:off x="4645028" y="852754"/>
            <a:ext cx="4041775" cy="47982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1332575"/>
            <a:ext cx="4041775" cy="3365388"/>
          </a:xfrm>
        </p:spPr>
        <p:txBody>
          <a:bodyPr>
            <a:no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9" name="Rectangle 8"/>
          <p:cNvSpPr/>
          <p:nvPr/>
        </p:nvSpPr>
        <p:spPr>
          <a:xfrm>
            <a:off x="0" y="5095875"/>
            <a:ext cx="9144000" cy="57498"/>
          </a:xfrm>
          <a:prstGeom prst="rect">
            <a:avLst/>
          </a:prstGeom>
          <a:solidFill>
            <a:srgbClr val="1A89C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Calibri"/>
            </a:endParaRPr>
          </a:p>
        </p:txBody>
      </p:sp>
    </p:spTree>
    <p:extLst>
      <p:ext uri="{BB962C8B-B14F-4D97-AF65-F5344CB8AC3E}">
        <p14:creationId xmlns:p14="http://schemas.microsoft.com/office/powerpoint/2010/main" val="6225719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mtClean="0"/>
              <a:t>Click to edit Master title style</a:t>
            </a:r>
            <a:endParaRPr lang="en-US" dirty="0"/>
          </a:p>
        </p:txBody>
      </p:sp>
      <p:sp>
        <p:nvSpPr>
          <p:cNvPr id="5" name="Rectangle 4"/>
          <p:cNvSpPr/>
          <p:nvPr/>
        </p:nvSpPr>
        <p:spPr>
          <a:xfrm>
            <a:off x="0" y="5095875"/>
            <a:ext cx="9144000" cy="57498"/>
          </a:xfrm>
          <a:prstGeom prst="rect">
            <a:avLst/>
          </a:prstGeom>
          <a:solidFill>
            <a:srgbClr val="1A89C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Calibri"/>
            </a:endParaRPr>
          </a:p>
        </p:txBody>
      </p:sp>
    </p:spTree>
    <p:extLst>
      <p:ext uri="{BB962C8B-B14F-4D97-AF65-F5344CB8AC3E}">
        <p14:creationId xmlns:p14="http://schemas.microsoft.com/office/powerpoint/2010/main" val="2710844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Rectangle 4"/>
          <p:cNvSpPr/>
          <p:nvPr/>
        </p:nvSpPr>
        <p:spPr>
          <a:xfrm>
            <a:off x="0" y="5095875"/>
            <a:ext cx="9144000" cy="57498"/>
          </a:xfrm>
          <a:prstGeom prst="rect">
            <a:avLst/>
          </a:prstGeom>
          <a:solidFill>
            <a:srgbClr val="1A89C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Calibri"/>
            </a:endParaRPr>
          </a:p>
        </p:txBody>
      </p:sp>
    </p:spTree>
    <p:extLst>
      <p:ext uri="{BB962C8B-B14F-4D97-AF65-F5344CB8AC3E}">
        <p14:creationId xmlns:p14="http://schemas.microsoft.com/office/powerpoint/2010/main" val="1263688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noAutofit/>
          </a:bodyPr>
          <a:lstStyle>
            <a:lvl1pPr algn="l">
              <a:defRPr sz="2000" b="0">
                <a:solidFill>
                  <a:schemeClr val="accent1"/>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459581"/>
            <a:ext cx="5486400" cy="3086100"/>
          </a:xfrm>
        </p:spPr>
        <p:txBody>
          <a:bodyPr>
            <a:no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792288" y="4025504"/>
            <a:ext cx="5486400" cy="603647"/>
          </a:xfrm>
        </p:spPr>
        <p:txBody>
          <a:bodyPr>
            <a:noAutofit/>
          </a:bodyPr>
          <a:lstStyle>
            <a:lvl1pPr marL="0" indent="0">
              <a:buNone/>
              <a:defRPr sz="1400">
                <a:solidFill>
                  <a:schemeClr val="tx1">
                    <a:lumMod val="75000"/>
                    <a:lumOff val="2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Rectangle 6"/>
          <p:cNvSpPr/>
          <p:nvPr/>
        </p:nvSpPr>
        <p:spPr>
          <a:xfrm>
            <a:off x="0" y="5095875"/>
            <a:ext cx="9144000" cy="57498"/>
          </a:xfrm>
          <a:prstGeom prst="rect">
            <a:avLst/>
          </a:prstGeom>
          <a:solidFill>
            <a:srgbClr val="1A89C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Calibri"/>
            </a:endParaRPr>
          </a:p>
        </p:txBody>
      </p:sp>
    </p:spTree>
    <p:extLst>
      <p:ext uri="{BB962C8B-B14F-4D97-AF65-F5344CB8AC3E}">
        <p14:creationId xmlns:p14="http://schemas.microsoft.com/office/powerpoint/2010/main" val="24142453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Divider Slide_blu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5246" y="1788163"/>
            <a:ext cx="5675554" cy="698498"/>
          </a:xfrm>
        </p:spPr>
        <p:txBody>
          <a:bodyPr>
            <a:noAutofit/>
          </a:bodyPr>
          <a:lstStyle>
            <a:lvl1pPr>
              <a:defRPr sz="3200">
                <a:solidFill>
                  <a:schemeClr val="bg1"/>
                </a:solidFill>
              </a:defRPr>
            </a:lvl1pPr>
          </a:lstStyle>
          <a:p>
            <a:r>
              <a:rPr lang="en-US" smtClean="0"/>
              <a:t>Click to edit Master title style</a:t>
            </a:r>
            <a:endParaRPr lang="en-US" dirty="0"/>
          </a:p>
        </p:txBody>
      </p:sp>
      <p:sp>
        <p:nvSpPr>
          <p:cNvPr id="5" name="Subtitle 2"/>
          <p:cNvSpPr>
            <a:spLocks noGrp="1"/>
          </p:cNvSpPr>
          <p:nvPr>
            <p:ph type="subTitle" idx="1"/>
          </p:nvPr>
        </p:nvSpPr>
        <p:spPr>
          <a:xfrm>
            <a:off x="725246" y="2497424"/>
            <a:ext cx="5675554" cy="302070"/>
          </a:xfrm>
        </p:spPr>
        <p:txBody>
          <a:bodyPr>
            <a:noAutofit/>
          </a:bodyPr>
          <a:lstStyle>
            <a:lvl1pPr marL="0" indent="0" algn="l">
              <a:buNone/>
              <a:defRPr sz="2400" i="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82814200"/>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Divider Slide_green">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725246" y="1788163"/>
            <a:ext cx="5681650" cy="698498"/>
          </a:xfrm>
        </p:spPr>
        <p:txBody>
          <a:bodyPr>
            <a:noAutofit/>
          </a:bodyPr>
          <a:lstStyle>
            <a:lvl1pPr>
              <a:defRPr sz="3200">
                <a:solidFill>
                  <a:schemeClr val="bg1"/>
                </a:solidFill>
              </a:defRPr>
            </a:lvl1pPr>
          </a:lstStyle>
          <a:p>
            <a:r>
              <a:rPr lang="en-US" smtClean="0"/>
              <a:t>Click to edit Master title style</a:t>
            </a:r>
            <a:endParaRPr lang="en-US" dirty="0"/>
          </a:p>
        </p:txBody>
      </p:sp>
      <p:sp>
        <p:nvSpPr>
          <p:cNvPr id="6" name="Subtitle 2"/>
          <p:cNvSpPr>
            <a:spLocks noGrp="1"/>
          </p:cNvSpPr>
          <p:nvPr>
            <p:ph type="subTitle" idx="1"/>
          </p:nvPr>
        </p:nvSpPr>
        <p:spPr>
          <a:xfrm>
            <a:off x="725245" y="2497457"/>
            <a:ext cx="5681650" cy="365505"/>
          </a:xfrm>
        </p:spPr>
        <p:txBody>
          <a:bodyPr>
            <a:noAutofit/>
          </a:bodyPr>
          <a:lstStyle>
            <a:lvl1pPr marL="0" indent="0" algn="l">
              <a:buNone/>
              <a:defRPr sz="2400" i="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504716127"/>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Divider Slide_orange">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725246" y="1788163"/>
            <a:ext cx="5675554" cy="698498"/>
          </a:xfrm>
        </p:spPr>
        <p:txBody>
          <a:bodyPr>
            <a:noAutofit/>
          </a:bodyPr>
          <a:lstStyle>
            <a:lvl1pPr>
              <a:defRPr sz="3200">
                <a:solidFill>
                  <a:schemeClr val="bg1"/>
                </a:solidFill>
              </a:defRPr>
            </a:lvl1pPr>
          </a:lstStyle>
          <a:p>
            <a:r>
              <a:rPr lang="en-US" smtClean="0"/>
              <a:t>Click to edit Master title style</a:t>
            </a:r>
            <a:endParaRPr lang="en-US" dirty="0"/>
          </a:p>
        </p:txBody>
      </p:sp>
      <p:sp>
        <p:nvSpPr>
          <p:cNvPr id="7" name="Subtitle 2"/>
          <p:cNvSpPr>
            <a:spLocks noGrp="1"/>
          </p:cNvSpPr>
          <p:nvPr>
            <p:ph type="subTitle" idx="1"/>
          </p:nvPr>
        </p:nvSpPr>
        <p:spPr>
          <a:xfrm>
            <a:off x="725245" y="2503069"/>
            <a:ext cx="5675554" cy="302070"/>
          </a:xfrm>
        </p:spPr>
        <p:txBody>
          <a:bodyPr>
            <a:noAutofit/>
          </a:bodyPr>
          <a:lstStyle>
            <a:lvl1pPr marL="0" indent="0" algn="l">
              <a:buNone/>
              <a:defRPr sz="2400" i="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4271685451"/>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Custom Layout">
    <p:bg>
      <p:bgPr>
        <a:solidFill>
          <a:schemeClr val="bg1"/>
        </a:solidFill>
        <a:effectLst/>
      </p:bgPr>
    </p:bg>
    <p:spTree>
      <p:nvGrpSpPr>
        <p:cNvPr id="1" name=""/>
        <p:cNvGrpSpPr/>
        <p:nvPr/>
      </p:nvGrpSpPr>
      <p:grpSpPr>
        <a:xfrm>
          <a:off x="0" y="0"/>
          <a:ext cx="0" cy="0"/>
          <a:chOff x="0" y="0"/>
          <a:chExt cx="0" cy="0"/>
        </a:xfrm>
      </p:grpSpPr>
      <p:pic>
        <p:nvPicPr>
          <p:cNvPr id="4" name="pasted-image.pdf"/>
          <p:cNvPicPr/>
          <p:nvPr userDrawn="1"/>
        </p:nvPicPr>
        <p:blipFill>
          <a:blip r:embed="rId2">
            <a:extLst/>
          </a:blip>
          <a:stretch>
            <a:fillRect/>
          </a:stretch>
        </p:blipFill>
        <p:spPr>
          <a:xfrm>
            <a:off x="439906" y="-2280"/>
            <a:ext cx="742914" cy="967979"/>
          </a:xfrm>
          <a:prstGeom prst="rect">
            <a:avLst/>
          </a:prstGeom>
          <a:ln w="12700">
            <a:miter lim="400000"/>
          </a:ln>
        </p:spPr>
      </p:pic>
      <p:sp>
        <p:nvSpPr>
          <p:cNvPr id="5" name="Shape 25"/>
          <p:cNvSpPr>
            <a:spLocks noGrp="1"/>
          </p:cNvSpPr>
          <p:nvPr>
            <p:ph type="title"/>
          </p:nvPr>
        </p:nvSpPr>
        <p:spPr>
          <a:xfrm>
            <a:off x="1481842" y="154569"/>
            <a:ext cx="6840716" cy="545749"/>
          </a:xfrm>
          <a:prstGeom prst="rect">
            <a:avLst/>
          </a:prstGeom>
        </p:spPr>
        <p:txBody>
          <a:bodyPr lIns="0" tIns="0" rIns="0" bIns="0"/>
          <a:lstStyle>
            <a:lvl1pPr>
              <a:defRPr sz="2400">
                <a:solidFill>
                  <a:srgbClr val="079DD6"/>
                </a:solidFill>
              </a:defRPr>
            </a:lvl1pPr>
          </a:lstStyle>
          <a:p>
            <a:pPr lvl="0">
              <a:defRPr sz="1800">
                <a:solidFill>
                  <a:srgbClr val="000000"/>
                </a:solidFill>
              </a:defRPr>
            </a:pPr>
            <a:r>
              <a:rPr sz="2400" dirty="0">
                <a:solidFill>
                  <a:srgbClr val="079DD6"/>
                </a:solidFill>
              </a:rPr>
              <a:t>Title Text</a:t>
            </a:r>
          </a:p>
        </p:txBody>
      </p:sp>
      <p:sp>
        <p:nvSpPr>
          <p:cNvPr id="6" name="Content Placeholder 2"/>
          <p:cNvSpPr>
            <a:spLocks noGrp="1"/>
          </p:cNvSpPr>
          <p:nvPr>
            <p:ph idx="1"/>
          </p:nvPr>
        </p:nvSpPr>
        <p:spPr>
          <a:xfrm>
            <a:off x="457200" y="1200151"/>
            <a:ext cx="8229600" cy="339447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hape 13"/>
          <p:cNvSpPr/>
          <p:nvPr userDrawn="1"/>
        </p:nvSpPr>
        <p:spPr>
          <a:xfrm>
            <a:off x="-8467" y="4818967"/>
            <a:ext cx="9160935" cy="325018"/>
          </a:xfrm>
          <a:prstGeom prst="rect">
            <a:avLst/>
          </a:prstGeom>
          <a:solidFill>
            <a:srgbClr val="079DD6"/>
          </a:solidFill>
          <a:ln w="12700">
            <a:miter lim="400000"/>
          </a:ln>
        </p:spPr>
        <p:txBody>
          <a:bodyPr lIns="0" tIns="0" rIns="0" bIns="0" anchor="ctr"/>
          <a:lstStyle/>
          <a:p>
            <a:pPr lvl="0" defTabSz="914400">
              <a:lnSpc>
                <a:spcPct val="100000"/>
              </a:lnSpc>
              <a:spcBef>
                <a:spcPts val="0"/>
              </a:spcBef>
              <a:defRPr sz="2400">
                <a:solidFill>
                  <a:srgbClr val="000000"/>
                </a:solidFill>
                <a:latin typeface="Arial"/>
                <a:ea typeface="Arial"/>
                <a:cs typeface="Arial"/>
                <a:sym typeface="Arial"/>
              </a:defRPr>
            </a:pPr>
            <a:endParaRPr/>
          </a:p>
        </p:txBody>
      </p:sp>
      <p:pic>
        <p:nvPicPr>
          <p:cNvPr id="8" name="Picture 7" descr="aclz.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09116" y="4851056"/>
            <a:ext cx="1569118" cy="255438"/>
          </a:xfrm>
          <a:prstGeom prst="rect">
            <a:avLst/>
          </a:prstGeom>
        </p:spPr>
      </p:pic>
    </p:spTree>
    <p:extLst>
      <p:ext uri="{BB962C8B-B14F-4D97-AF65-F5344CB8AC3E}">
        <p14:creationId xmlns:p14="http://schemas.microsoft.com/office/powerpoint/2010/main" val="80374194"/>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5066836"/>
            <a:ext cx="9144000" cy="76664"/>
          </a:xfrm>
          <a:prstGeom prst="rect">
            <a:avLst/>
          </a:prstGeom>
          <a:solidFill>
            <a:srgbClr val="1A89C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Calibri"/>
            </a:endParaRPr>
          </a:p>
        </p:txBody>
      </p:sp>
      <p:sp>
        <p:nvSpPr>
          <p:cNvPr id="10" name="TextBox 9"/>
          <p:cNvSpPr txBox="1"/>
          <p:nvPr userDrawn="1"/>
        </p:nvSpPr>
        <p:spPr>
          <a:xfrm>
            <a:off x="4230624" y="4897928"/>
            <a:ext cx="682752" cy="123111"/>
          </a:xfrm>
          <a:prstGeom prst="rect">
            <a:avLst/>
          </a:prstGeom>
          <a:noFill/>
        </p:spPr>
        <p:txBody>
          <a:bodyPr wrap="square" lIns="0" tIns="0" rIns="0" bIns="0" rtlCol="0" anchor="ctr" anchorCtr="0">
            <a:spAutoFit/>
          </a:bodyPr>
          <a:lstStyle/>
          <a:p>
            <a:pPr algn="ctr"/>
            <a:fld id="{BD75D1DC-DF16-4BE5-9BE2-48DBF830378E}" type="slidenum">
              <a:rPr lang="en-US" sz="800" smtClean="0">
                <a:solidFill>
                  <a:schemeClr val="tx1"/>
                </a:solidFill>
                <a:latin typeface="Calibri"/>
              </a:rPr>
              <a:pPr algn="ctr"/>
              <a:t>‹#›</a:t>
            </a:fld>
            <a:endParaRPr lang="en-US" sz="800" dirty="0">
              <a:solidFill>
                <a:schemeClr val="tx1"/>
              </a:solidFill>
              <a:latin typeface="Calibri"/>
            </a:endParaRPr>
          </a:p>
        </p:txBody>
      </p:sp>
      <p:sp>
        <p:nvSpPr>
          <p:cNvPr id="2" name="Title Placeholder 1"/>
          <p:cNvSpPr>
            <a:spLocks noGrp="1"/>
          </p:cNvSpPr>
          <p:nvPr>
            <p:ph type="title"/>
          </p:nvPr>
        </p:nvSpPr>
        <p:spPr>
          <a:xfrm>
            <a:off x="457200" y="205980"/>
            <a:ext cx="8229600" cy="356378"/>
          </a:xfrm>
          <a:prstGeom prst="rect">
            <a:avLst/>
          </a:prstGeom>
        </p:spPr>
        <p:txBody>
          <a:bodyPr vert="horz" lIns="91440" tIns="45720" rIns="91440" bIns="45720" rtlCol="0" anchor="ctr" anchorCtr="0">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841250"/>
            <a:ext cx="8229600" cy="3856715"/>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pic>
        <p:nvPicPr>
          <p:cNvPr id="6" name="Picture 5" descr="cake-logo.pn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46644" y="4667694"/>
            <a:ext cx="625606" cy="332715"/>
          </a:xfrm>
          <a:prstGeom prst="rect">
            <a:avLst/>
          </a:prstGeom>
        </p:spPr>
      </p:pic>
    </p:spTree>
    <p:extLst>
      <p:ext uri="{BB962C8B-B14F-4D97-AF65-F5344CB8AC3E}">
        <p14:creationId xmlns:p14="http://schemas.microsoft.com/office/powerpoint/2010/main" val="24693453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4" r:id="rId11"/>
  </p:sldLayoutIdLst>
  <p:timing>
    <p:tnLst>
      <p:par>
        <p:cTn xmlns:p14="http://schemas.microsoft.com/office/powerpoint/2010/main" id="1" dur="indefinite" restart="never" nodeType="tmRoot"/>
      </p:par>
    </p:tnLst>
  </p:timing>
  <p:txStyles>
    <p:titleStyle>
      <a:lvl1pPr algn="l" defTabSz="457200" rtl="0" eaLnBrk="1" latinLnBrk="0" hangingPunct="1">
        <a:spcBef>
          <a:spcPct val="0"/>
        </a:spcBef>
        <a:buNone/>
        <a:defRPr sz="2800" b="0" i="0" kern="1200">
          <a:solidFill>
            <a:schemeClr val="accent1"/>
          </a:solidFill>
          <a:latin typeface="Calibri"/>
          <a:ea typeface="+mj-ea"/>
          <a:cs typeface="Calibri"/>
        </a:defRPr>
      </a:lvl1pPr>
    </p:titleStyle>
    <p:bodyStyle>
      <a:lvl1pPr marL="285750" indent="-285750" algn="l" defTabSz="457200" rtl="0" eaLnBrk="1" latinLnBrk="0" hangingPunct="1">
        <a:lnSpc>
          <a:spcPct val="95000"/>
        </a:lnSpc>
        <a:spcBef>
          <a:spcPts val="1000"/>
        </a:spcBef>
        <a:buClr>
          <a:schemeClr val="accent3"/>
        </a:buClr>
        <a:buSzPct val="70000"/>
        <a:buFont typeface="Wingdings 2" panose="05020102010507070707" pitchFamily="18" charset="2"/>
        <a:buChar char=""/>
        <a:defRPr sz="2400" b="0" i="0" kern="1200">
          <a:solidFill>
            <a:schemeClr val="tx1">
              <a:lumMod val="75000"/>
              <a:lumOff val="25000"/>
            </a:schemeClr>
          </a:solidFill>
          <a:latin typeface="Calibri"/>
          <a:ea typeface="+mn-ea"/>
          <a:cs typeface="Calibri"/>
        </a:defRPr>
      </a:lvl1pPr>
      <a:lvl2pPr marL="573088" indent="-231775" algn="l" defTabSz="457200" rtl="0" eaLnBrk="1" latinLnBrk="0" hangingPunct="1">
        <a:lnSpc>
          <a:spcPct val="95000"/>
        </a:lnSpc>
        <a:spcBef>
          <a:spcPts val="400"/>
        </a:spcBef>
        <a:buClr>
          <a:schemeClr val="accent3"/>
        </a:buClr>
        <a:buFont typeface="Arial"/>
        <a:buChar char="–"/>
        <a:tabLst/>
        <a:defRPr sz="2000" b="0" i="0" kern="1200">
          <a:solidFill>
            <a:schemeClr val="tx1">
              <a:lumMod val="75000"/>
              <a:lumOff val="25000"/>
            </a:schemeClr>
          </a:solidFill>
          <a:latin typeface="Calibri"/>
          <a:ea typeface="+mn-ea"/>
          <a:cs typeface="Calibri"/>
        </a:defRPr>
      </a:lvl2pPr>
      <a:lvl3pPr marL="742950" indent="-171450" algn="l" defTabSz="457200" rtl="0" eaLnBrk="1" latinLnBrk="0" hangingPunct="1">
        <a:lnSpc>
          <a:spcPct val="95000"/>
        </a:lnSpc>
        <a:spcBef>
          <a:spcPts val="400"/>
        </a:spcBef>
        <a:buClr>
          <a:schemeClr val="accent3"/>
        </a:buClr>
        <a:buFont typeface="Arial"/>
        <a:buChar char="•"/>
        <a:defRPr sz="1800" b="0" i="0" kern="1200">
          <a:solidFill>
            <a:schemeClr val="tx1">
              <a:lumMod val="75000"/>
              <a:lumOff val="25000"/>
            </a:schemeClr>
          </a:solidFill>
          <a:latin typeface="Calibri"/>
          <a:ea typeface="+mn-ea"/>
          <a:cs typeface="Calibri"/>
        </a:defRPr>
      </a:lvl3pPr>
      <a:lvl4pPr marL="1030288" indent="-228600" algn="l" defTabSz="457200" rtl="0" eaLnBrk="1" latinLnBrk="0" hangingPunct="1">
        <a:lnSpc>
          <a:spcPct val="95000"/>
        </a:lnSpc>
        <a:spcBef>
          <a:spcPts val="400"/>
        </a:spcBef>
        <a:buClr>
          <a:schemeClr val="accent3"/>
        </a:buClr>
        <a:buFont typeface="Arial"/>
        <a:buChar char="–"/>
        <a:defRPr sz="1600" b="0" i="0" kern="1200">
          <a:solidFill>
            <a:schemeClr val="tx1">
              <a:lumMod val="75000"/>
              <a:lumOff val="25000"/>
            </a:schemeClr>
          </a:solidFill>
          <a:latin typeface="Calibri"/>
          <a:ea typeface="+mn-ea"/>
          <a:cs typeface="Calibri"/>
        </a:defRPr>
      </a:lvl4pPr>
      <a:lvl5pPr marL="2057400" indent="-228600" algn="l" defTabSz="457200" rtl="0" eaLnBrk="1" latinLnBrk="0" hangingPunct="1">
        <a:spcBef>
          <a:spcPct val="20000"/>
        </a:spcBef>
        <a:buFont typeface="Arial"/>
        <a:buChar char="»"/>
        <a:defRPr sz="1600" b="0" i="0" kern="1200">
          <a:solidFill>
            <a:schemeClr val="tx1"/>
          </a:solidFill>
          <a:latin typeface="Gill Sans Light"/>
          <a:ea typeface="+mn-ea"/>
          <a:cs typeface="Gill Sans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1" Type="http://schemas.openxmlformats.org/officeDocument/2006/relationships/image" Target="../media/image17.png"/><Relationship Id="rId12" Type="http://schemas.openxmlformats.org/officeDocument/2006/relationships/image" Target="../media/image18.png"/><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3.png"/><Relationship Id="rId8" Type="http://schemas.openxmlformats.org/officeDocument/2006/relationships/image" Target="../media/image14.png"/><Relationship Id="rId9" Type="http://schemas.openxmlformats.org/officeDocument/2006/relationships/image" Target="../media/image15.png"/><Relationship Id="rId10" Type="http://schemas.openxmlformats.org/officeDocument/2006/relationships/image" Target="../media/image16.png"/></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21.jpg"/><Relationship Id="rId4" Type="http://schemas.openxmlformats.org/officeDocument/2006/relationships/image" Target="../media/image22.jpg"/><Relationship Id="rId5" Type="http://schemas.openxmlformats.org/officeDocument/2006/relationships/image" Target="../media/image23.jpg"/><Relationship Id="rId6" Type="http://schemas.openxmlformats.org/officeDocument/2006/relationships/image" Target="../media/image24.jpg"/><Relationship Id="rId7" Type="http://schemas.openxmlformats.org/officeDocument/2006/relationships/image" Target="../media/image25.jpg"/><Relationship Id="rId8" Type="http://schemas.openxmlformats.org/officeDocument/2006/relationships/image" Target="../media/image26.jpg"/><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image" Target="../media/image29.png"/><Relationship Id="rId6" Type="http://schemas.openxmlformats.org/officeDocument/2006/relationships/image" Target="../media/image30.png"/><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34.png"/><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35.png"/><Relationship Id="rId4" Type="http://schemas.openxmlformats.org/officeDocument/2006/relationships/image" Target="../media/image36.gif"/><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5246" y="2137412"/>
            <a:ext cx="7615792" cy="698498"/>
          </a:xfrm>
        </p:spPr>
        <p:txBody>
          <a:bodyPr/>
          <a:lstStyle/>
          <a:p>
            <a:r>
              <a:rPr lang="en-US" dirty="0" smtClean="0">
                <a:latin typeface="Helvetica"/>
                <a:cs typeface="Helvetica"/>
              </a:rPr>
              <a:t>Retail and Ecommerce</a:t>
            </a:r>
            <a:br>
              <a:rPr lang="en-US" dirty="0" smtClean="0">
                <a:latin typeface="Helvetica"/>
                <a:cs typeface="Helvetica"/>
              </a:rPr>
            </a:br>
            <a:r>
              <a:rPr lang="en-US" sz="2000" i="1" dirty="0" smtClean="0">
                <a:latin typeface="Helvetica"/>
                <a:cs typeface="Helvetica"/>
              </a:rPr>
              <a:t>Track and Optimize for All Digital Marketing Channels</a:t>
            </a:r>
            <a:endParaRPr lang="en-US" sz="2000" i="1" dirty="0">
              <a:latin typeface="Helvetica"/>
              <a:cs typeface="Helvetica"/>
            </a:endParaRPr>
          </a:p>
        </p:txBody>
      </p:sp>
    </p:spTree>
    <p:extLst>
      <p:ext uri="{BB962C8B-B14F-4D97-AF65-F5344CB8AC3E}">
        <p14:creationId xmlns:p14="http://schemas.microsoft.com/office/powerpoint/2010/main" val="399966006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51291"/>
            <a:ext cx="8584914" cy="459486"/>
          </a:xfrm>
        </p:spPr>
        <p:txBody>
          <a:bodyPr>
            <a:normAutofit fontScale="90000"/>
          </a:bodyPr>
          <a:lstStyle/>
          <a:p>
            <a:r>
              <a:rPr lang="en-US" dirty="0" smtClean="0"/>
              <a:t>Do you know how customers find you?</a:t>
            </a:r>
            <a:endParaRPr lang="en-US" dirty="0"/>
          </a:p>
        </p:txBody>
      </p:sp>
      <p:grpSp>
        <p:nvGrpSpPr>
          <p:cNvPr id="4" name="Group 3"/>
          <p:cNvGrpSpPr/>
          <p:nvPr/>
        </p:nvGrpSpPr>
        <p:grpSpPr>
          <a:xfrm>
            <a:off x="5539266" y="2902426"/>
            <a:ext cx="849409" cy="828554"/>
            <a:chOff x="1183608" y="3978669"/>
            <a:chExt cx="1195507" cy="1195507"/>
          </a:xfrm>
        </p:grpSpPr>
        <p:sp>
          <p:nvSpPr>
            <p:cNvPr id="6" name="Shape 122"/>
            <p:cNvSpPr/>
            <p:nvPr/>
          </p:nvSpPr>
          <p:spPr>
            <a:xfrm>
              <a:off x="1183608" y="3978669"/>
              <a:ext cx="1195507" cy="119550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0A2DB"/>
            </a:solidFill>
            <a:ln w="12700">
              <a:miter lim="400000"/>
            </a:ln>
          </p:spPr>
          <p:txBody>
            <a:bodyPr lIns="0" tIns="0" rIns="0" bIns="0"/>
            <a:lstStyle/>
            <a:p>
              <a:pPr lvl="0" defTabSz="914400">
                <a:lnSpc>
                  <a:spcPct val="100000"/>
                </a:lnSpc>
                <a:spcBef>
                  <a:spcPts val="0"/>
                </a:spcBef>
                <a:defRPr sz="2400">
                  <a:solidFill>
                    <a:srgbClr val="000000"/>
                  </a:solidFill>
                  <a:latin typeface="Arial"/>
                  <a:ea typeface="Arial"/>
                  <a:cs typeface="Arial"/>
                  <a:sym typeface="Arial"/>
                </a:defRPr>
              </a:pPr>
              <a:endParaRPr/>
            </a:p>
          </p:txBody>
        </p:sp>
        <p:sp>
          <p:nvSpPr>
            <p:cNvPr id="7" name="Shape 123"/>
            <p:cNvSpPr/>
            <p:nvPr/>
          </p:nvSpPr>
          <p:spPr>
            <a:xfrm>
              <a:off x="1518396" y="4701275"/>
              <a:ext cx="531695" cy="222042"/>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gn="ctr">
                <a:defRPr sz="1300">
                  <a:solidFill>
                    <a:srgbClr val="FFFFFF"/>
                  </a:solidFill>
                </a:defRPr>
              </a:lvl1pPr>
            </a:lstStyle>
            <a:p>
              <a:pPr lvl="0">
                <a:defRPr sz="1800">
                  <a:solidFill>
                    <a:srgbClr val="000000"/>
                  </a:solidFill>
                </a:defRPr>
              </a:pPr>
              <a:r>
                <a:rPr sz="1000" dirty="0">
                  <a:solidFill>
                    <a:srgbClr val="FFFFFF"/>
                  </a:solidFill>
                  <a:latin typeface="+mn-lt"/>
                </a:rPr>
                <a:t>Mobile</a:t>
              </a:r>
            </a:p>
          </p:txBody>
        </p:sp>
        <p:pic>
          <p:nvPicPr>
            <p:cNvPr id="8" name="pasted-image.pdf"/>
            <p:cNvPicPr/>
            <p:nvPr/>
          </p:nvPicPr>
          <p:blipFill>
            <a:blip r:embed="rId3">
              <a:extLst/>
            </a:blip>
            <a:stretch>
              <a:fillRect/>
            </a:stretch>
          </p:blipFill>
          <p:spPr>
            <a:xfrm>
              <a:off x="1637337" y="4179022"/>
              <a:ext cx="277178" cy="461962"/>
            </a:xfrm>
            <a:prstGeom prst="rect">
              <a:avLst/>
            </a:prstGeom>
            <a:ln w="12700">
              <a:miter lim="400000"/>
            </a:ln>
          </p:spPr>
        </p:pic>
      </p:grpSp>
      <p:grpSp>
        <p:nvGrpSpPr>
          <p:cNvPr id="9" name="Group 8"/>
          <p:cNvGrpSpPr/>
          <p:nvPr/>
        </p:nvGrpSpPr>
        <p:grpSpPr>
          <a:xfrm>
            <a:off x="3544806" y="1911871"/>
            <a:ext cx="823460" cy="803243"/>
            <a:chOff x="1201869" y="2600861"/>
            <a:chExt cx="1158985" cy="1158985"/>
          </a:xfrm>
        </p:grpSpPr>
        <p:sp>
          <p:nvSpPr>
            <p:cNvPr id="11" name="Shape 125"/>
            <p:cNvSpPr/>
            <p:nvPr/>
          </p:nvSpPr>
          <p:spPr>
            <a:xfrm>
              <a:off x="1201869" y="2600861"/>
              <a:ext cx="1158985" cy="115898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0A2DB"/>
            </a:solidFill>
            <a:ln w="12700">
              <a:miter lim="400000"/>
            </a:ln>
          </p:spPr>
          <p:txBody>
            <a:bodyPr lIns="0" tIns="0" rIns="0" bIns="0"/>
            <a:lstStyle/>
            <a:p>
              <a:pPr lvl="0" defTabSz="914400">
                <a:lnSpc>
                  <a:spcPct val="100000"/>
                </a:lnSpc>
                <a:spcBef>
                  <a:spcPts val="0"/>
                </a:spcBef>
                <a:defRPr sz="2400">
                  <a:solidFill>
                    <a:srgbClr val="000000"/>
                  </a:solidFill>
                  <a:latin typeface="Arial"/>
                  <a:ea typeface="Arial"/>
                  <a:cs typeface="Arial"/>
                  <a:sym typeface="Arial"/>
                </a:defRPr>
              </a:pPr>
              <a:endParaRPr/>
            </a:p>
          </p:txBody>
        </p:sp>
        <p:sp>
          <p:nvSpPr>
            <p:cNvPr id="12" name="Shape 126"/>
            <p:cNvSpPr/>
            <p:nvPr/>
          </p:nvSpPr>
          <p:spPr>
            <a:xfrm>
              <a:off x="1437496" y="3350180"/>
              <a:ext cx="687730" cy="256215"/>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algn="ctr">
                <a:defRPr sz="1300">
                  <a:solidFill>
                    <a:srgbClr val="FFFFFF"/>
                  </a:solidFill>
                </a:defRPr>
              </a:lvl1pPr>
            </a:lstStyle>
            <a:p>
              <a:pPr lvl="0">
                <a:defRPr sz="1800">
                  <a:solidFill>
                    <a:srgbClr val="000000"/>
                  </a:solidFill>
                </a:defRPr>
              </a:pPr>
              <a:r>
                <a:rPr sz="1000" dirty="0">
                  <a:solidFill>
                    <a:srgbClr val="FFFFFF"/>
                  </a:solidFill>
                  <a:latin typeface="+mn-lt"/>
                </a:rPr>
                <a:t>Display</a:t>
              </a:r>
            </a:p>
          </p:txBody>
        </p:sp>
        <p:pic>
          <p:nvPicPr>
            <p:cNvPr id="13" name="pasted-image.pdf"/>
            <p:cNvPicPr/>
            <p:nvPr/>
          </p:nvPicPr>
          <p:blipFill>
            <a:blip r:embed="rId4">
              <a:extLst/>
            </a:blip>
            <a:stretch>
              <a:fillRect/>
            </a:stretch>
          </p:blipFill>
          <p:spPr>
            <a:xfrm>
              <a:off x="1541441" y="2829376"/>
              <a:ext cx="479840" cy="447851"/>
            </a:xfrm>
            <a:prstGeom prst="rect">
              <a:avLst/>
            </a:prstGeom>
            <a:ln w="12700">
              <a:miter lim="400000"/>
            </a:ln>
          </p:spPr>
        </p:pic>
      </p:grpSp>
      <p:grpSp>
        <p:nvGrpSpPr>
          <p:cNvPr id="14" name="Group 13"/>
          <p:cNvGrpSpPr/>
          <p:nvPr/>
        </p:nvGrpSpPr>
        <p:grpSpPr>
          <a:xfrm>
            <a:off x="4425467" y="3324144"/>
            <a:ext cx="823461" cy="803243"/>
            <a:chOff x="6638204" y="4001496"/>
            <a:chExt cx="1158985" cy="1158985"/>
          </a:xfrm>
        </p:grpSpPr>
        <p:sp>
          <p:nvSpPr>
            <p:cNvPr id="16" name="Shape 119"/>
            <p:cNvSpPr/>
            <p:nvPr/>
          </p:nvSpPr>
          <p:spPr>
            <a:xfrm>
              <a:off x="6638204" y="4001496"/>
              <a:ext cx="1158985" cy="115898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0A2DB"/>
            </a:solidFill>
            <a:ln w="12700">
              <a:miter lim="400000"/>
            </a:ln>
          </p:spPr>
          <p:txBody>
            <a:bodyPr lIns="0" tIns="0" rIns="0" bIns="0"/>
            <a:lstStyle/>
            <a:p>
              <a:pPr lvl="0" defTabSz="914400">
                <a:lnSpc>
                  <a:spcPct val="100000"/>
                </a:lnSpc>
                <a:spcBef>
                  <a:spcPts val="0"/>
                </a:spcBef>
                <a:defRPr sz="2400">
                  <a:solidFill>
                    <a:srgbClr val="000000"/>
                  </a:solidFill>
                  <a:latin typeface="Arial"/>
                  <a:ea typeface="Arial"/>
                  <a:cs typeface="Arial"/>
                  <a:sym typeface="Arial"/>
                </a:defRPr>
              </a:pPr>
              <a:endParaRPr/>
            </a:p>
          </p:txBody>
        </p:sp>
        <p:sp>
          <p:nvSpPr>
            <p:cNvPr id="17" name="Shape 120"/>
            <p:cNvSpPr/>
            <p:nvPr/>
          </p:nvSpPr>
          <p:spPr>
            <a:xfrm>
              <a:off x="6983952" y="4762738"/>
              <a:ext cx="458371" cy="222042"/>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gn="ctr">
                <a:defRPr sz="1300">
                  <a:solidFill>
                    <a:srgbClr val="FFFFFF"/>
                  </a:solidFill>
                </a:defRPr>
              </a:lvl1pPr>
            </a:lstStyle>
            <a:p>
              <a:pPr lvl="0">
                <a:defRPr sz="1800">
                  <a:solidFill>
                    <a:srgbClr val="000000"/>
                  </a:solidFill>
                </a:defRPr>
              </a:pPr>
              <a:r>
                <a:rPr sz="1000" dirty="0">
                  <a:solidFill>
                    <a:srgbClr val="FFFFFF"/>
                  </a:solidFill>
                  <a:latin typeface="+mn-lt"/>
                </a:rPr>
                <a:t>Video</a:t>
              </a:r>
            </a:p>
          </p:txBody>
        </p:sp>
        <p:pic>
          <p:nvPicPr>
            <p:cNvPr id="18" name="pasted-image.pdf"/>
            <p:cNvPicPr/>
            <p:nvPr/>
          </p:nvPicPr>
          <p:blipFill>
            <a:blip r:embed="rId5">
              <a:extLst/>
            </a:blip>
            <a:stretch>
              <a:fillRect/>
            </a:stretch>
          </p:blipFill>
          <p:spPr>
            <a:xfrm>
              <a:off x="6948916" y="4265956"/>
              <a:ext cx="529007" cy="405572"/>
            </a:xfrm>
            <a:prstGeom prst="rect">
              <a:avLst/>
            </a:prstGeom>
            <a:ln w="12700">
              <a:miter lim="400000"/>
            </a:ln>
          </p:spPr>
        </p:pic>
      </p:grpSp>
      <p:grpSp>
        <p:nvGrpSpPr>
          <p:cNvPr id="19" name="Group 18"/>
          <p:cNvGrpSpPr/>
          <p:nvPr/>
        </p:nvGrpSpPr>
        <p:grpSpPr>
          <a:xfrm>
            <a:off x="4575396" y="2290811"/>
            <a:ext cx="819322" cy="799206"/>
            <a:chOff x="6641116" y="2608339"/>
            <a:chExt cx="1153161" cy="1153161"/>
          </a:xfrm>
        </p:grpSpPr>
        <p:sp>
          <p:nvSpPr>
            <p:cNvPr id="21" name="Shape 134"/>
            <p:cNvSpPr/>
            <p:nvPr/>
          </p:nvSpPr>
          <p:spPr>
            <a:xfrm>
              <a:off x="6641116" y="2608339"/>
              <a:ext cx="1153161" cy="11531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0A2DB"/>
            </a:solidFill>
            <a:ln w="12700">
              <a:miter lim="400000"/>
            </a:ln>
          </p:spPr>
          <p:txBody>
            <a:bodyPr lIns="0" tIns="0" rIns="0" bIns="0"/>
            <a:lstStyle/>
            <a:p>
              <a:pPr lvl="0" defTabSz="914400">
                <a:lnSpc>
                  <a:spcPct val="100000"/>
                </a:lnSpc>
                <a:spcBef>
                  <a:spcPts val="0"/>
                </a:spcBef>
                <a:defRPr sz="2400">
                  <a:solidFill>
                    <a:srgbClr val="000000"/>
                  </a:solidFill>
                  <a:latin typeface="Arial"/>
                  <a:ea typeface="Arial"/>
                  <a:cs typeface="Arial"/>
                  <a:sym typeface="Arial"/>
                </a:defRPr>
              </a:pPr>
              <a:endParaRPr/>
            </a:p>
          </p:txBody>
        </p:sp>
        <p:sp>
          <p:nvSpPr>
            <p:cNvPr id="22" name="Shape 135"/>
            <p:cNvSpPr/>
            <p:nvPr/>
          </p:nvSpPr>
          <p:spPr>
            <a:xfrm>
              <a:off x="6976850" y="3311316"/>
              <a:ext cx="472559" cy="222042"/>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gn="ctr">
                <a:defRPr sz="1300">
                  <a:solidFill>
                    <a:srgbClr val="FFFFFF"/>
                  </a:solidFill>
                </a:defRPr>
              </a:lvl1pPr>
            </a:lstStyle>
            <a:p>
              <a:pPr lvl="0">
                <a:defRPr sz="1800">
                  <a:solidFill>
                    <a:srgbClr val="000000"/>
                  </a:solidFill>
                </a:defRPr>
              </a:pPr>
              <a:r>
                <a:rPr sz="1000" dirty="0">
                  <a:solidFill>
                    <a:srgbClr val="FFFFFF"/>
                  </a:solidFill>
                  <a:latin typeface="+mn-lt"/>
                </a:rPr>
                <a:t>Social</a:t>
              </a:r>
            </a:p>
          </p:txBody>
        </p:sp>
        <p:pic>
          <p:nvPicPr>
            <p:cNvPr id="23" name="pasted-image.pdf"/>
            <p:cNvPicPr/>
            <p:nvPr/>
          </p:nvPicPr>
          <p:blipFill>
            <a:blip r:embed="rId6">
              <a:extLst/>
            </a:blip>
            <a:stretch>
              <a:fillRect/>
            </a:stretch>
          </p:blipFill>
          <p:spPr>
            <a:xfrm>
              <a:off x="6969363" y="2830414"/>
              <a:ext cx="487534" cy="405572"/>
            </a:xfrm>
            <a:prstGeom prst="rect">
              <a:avLst/>
            </a:prstGeom>
            <a:ln w="12700">
              <a:miter lim="400000"/>
            </a:ln>
          </p:spPr>
        </p:pic>
      </p:grpSp>
      <p:grpSp>
        <p:nvGrpSpPr>
          <p:cNvPr id="24" name="Group 23"/>
          <p:cNvGrpSpPr/>
          <p:nvPr/>
        </p:nvGrpSpPr>
        <p:grpSpPr>
          <a:xfrm>
            <a:off x="4335778" y="1157016"/>
            <a:ext cx="849410" cy="828554"/>
            <a:chOff x="5514789" y="1668896"/>
            <a:chExt cx="1195507" cy="1195507"/>
          </a:xfrm>
        </p:grpSpPr>
        <p:sp>
          <p:nvSpPr>
            <p:cNvPr id="25" name="Shape 137"/>
            <p:cNvSpPr/>
            <p:nvPr/>
          </p:nvSpPr>
          <p:spPr>
            <a:xfrm>
              <a:off x="5514789" y="1668896"/>
              <a:ext cx="1195507" cy="119550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0A2DB"/>
            </a:solidFill>
            <a:ln w="12700">
              <a:miter lim="400000"/>
            </a:ln>
          </p:spPr>
          <p:txBody>
            <a:bodyPr lIns="0" tIns="0" rIns="0" bIns="0" anchor="ctr"/>
            <a:lstStyle/>
            <a:p>
              <a:pPr lvl="0" defTabSz="914400">
                <a:lnSpc>
                  <a:spcPct val="100000"/>
                </a:lnSpc>
                <a:spcBef>
                  <a:spcPts val="0"/>
                </a:spcBef>
                <a:defRPr sz="2400">
                  <a:solidFill>
                    <a:srgbClr val="000000"/>
                  </a:solidFill>
                  <a:latin typeface="Arial"/>
                  <a:ea typeface="Arial"/>
                  <a:cs typeface="Arial"/>
                  <a:sym typeface="Arial"/>
                </a:defRPr>
              </a:pPr>
              <a:endParaRPr>
                <a:solidFill>
                  <a:srgbClr val="1A89CD"/>
                </a:solidFill>
              </a:endParaRPr>
            </a:p>
          </p:txBody>
        </p:sp>
        <p:sp>
          <p:nvSpPr>
            <p:cNvPr id="26" name="Shape 138"/>
            <p:cNvSpPr/>
            <p:nvPr/>
          </p:nvSpPr>
          <p:spPr>
            <a:xfrm>
              <a:off x="5843434" y="2388231"/>
              <a:ext cx="538217" cy="222042"/>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gn="ctr">
                <a:defRPr sz="1300">
                  <a:solidFill>
                    <a:srgbClr val="FFFFFF"/>
                  </a:solidFill>
                </a:defRPr>
              </a:lvl1pPr>
            </a:lstStyle>
            <a:p>
              <a:pPr lvl="0">
                <a:defRPr sz="1800">
                  <a:solidFill>
                    <a:srgbClr val="000000"/>
                  </a:solidFill>
                </a:defRPr>
              </a:pPr>
              <a:r>
                <a:rPr sz="1000" dirty="0">
                  <a:solidFill>
                    <a:srgbClr val="FFFFFF"/>
                  </a:solidFill>
                  <a:latin typeface="+mn-lt"/>
                </a:rPr>
                <a:t>Search</a:t>
              </a:r>
            </a:p>
          </p:txBody>
        </p:sp>
        <p:pic>
          <p:nvPicPr>
            <p:cNvPr id="27" name="pasted-image.pdf"/>
            <p:cNvPicPr/>
            <p:nvPr/>
          </p:nvPicPr>
          <p:blipFill>
            <a:blip r:embed="rId7">
              <a:extLst/>
            </a:blip>
            <a:stretch>
              <a:fillRect/>
            </a:stretch>
          </p:blipFill>
          <p:spPr>
            <a:xfrm>
              <a:off x="5909756" y="1916643"/>
              <a:ext cx="405572" cy="405572"/>
            </a:xfrm>
            <a:prstGeom prst="rect">
              <a:avLst/>
            </a:prstGeom>
            <a:ln w="12700">
              <a:miter lim="400000"/>
            </a:ln>
          </p:spPr>
        </p:pic>
      </p:grpSp>
      <p:grpSp>
        <p:nvGrpSpPr>
          <p:cNvPr id="29" name="Group 28"/>
          <p:cNvGrpSpPr/>
          <p:nvPr/>
        </p:nvGrpSpPr>
        <p:grpSpPr>
          <a:xfrm>
            <a:off x="3589913" y="3952878"/>
            <a:ext cx="849410" cy="828554"/>
            <a:chOff x="5519354" y="4881066"/>
            <a:chExt cx="1195508" cy="1195506"/>
          </a:xfrm>
        </p:grpSpPr>
        <p:sp>
          <p:nvSpPr>
            <p:cNvPr id="30" name="Shape 116"/>
            <p:cNvSpPr/>
            <p:nvPr/>
          </p:nvSpPr>
          <p:spPr>
            <a:xfrm>
              <a:off x="5519354" y="4881066"/>
              <a:ext cx="1195508" cy="119550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0A2DB"/>
            </a:solidFill>
            <a:ln w="12700">
              <a:miter lim="400000"/>
            </a:ln>
          </p:spPr>
          <p:txBody>
            <a:bodyPr lIns="0" tIns="0" rIns="0" bIns="0"/>
            <a:lstStyle/>
            <a:p>
              <a:pPr lvl="0" defTabSz="914400">
                <a:lnSpc>
                  <a:spcPct val="100000"/>
                </a:lnSpc>
                <a:spcBef>
                  <a:spcPts val="0"/>
                </a:spcBef>
                <a:defRPr sz="2400">
                  <a:solidFill>
                    <a:srgbClr val="000000"/>
                  </a:solidFill>
                  <a:latin typeface="Arial"/>
                  <a:ea typeface="Arial"/>
                  <a:cs typeface="Arial"/>
                  <a:sym typeface="Arial"/>
                </a:defRPr>
              </a:pPr>
              <a:endParaRPr/>
            </a:p>
          </p:txBody>
        </p:sp>
        <p:sp>
          <p:nvSpPr>
            <p:cNvPr id="31" name="Shape 117"/>
            <p:cNvSpPr/>
            <p:nvPr/>
          </p:nvSpPr>
          <p:spPr>
            <a:xfrm>
              <a:off x="5680604" y="5637247"/>
              <a:ext cx="863876" cy="277427"/>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algn="ctr">
                <a:defRPr sz="1300">
                  <a:solidFill>
                    <a:srgbClr val="FFFFFF"/>
                  </a:solidFill>
                </a:defRPr>
              </a:lvl1pPr>
            </a:lstStyle>
            <a:p>
              <a:pPr lvl="0">
                <a:defRPr sz="1800">
                  <a:solidFill>
                    <a:srgbClr val="000000"/>
                  </a:solidFill>
                </a:defRPr>
              </a:pPr>
              <a:r>
                <a:rPr sz="1000" dirty="0">
                  <a:solidFill>
                    <a:srgbClr val="FFFFFF"/>
                  </a:solidFill>
                  <a:latin typeface="+mn-lt"/>
                </a:rPr>
                <a:t>Shopping</a:t>
              </a:r>
            </a:p>
          </p:txBody>
        </p:sp>
        <p:pic>
          <p:nvPicPr>
            <p:cNvPr id="32" name="pasted-image.pdf"/>
            <p:cNvPicPr/>
            <p:nvPr/>
          </p:nvPicPr>
          <p:blipFill>
            <a:blip r:embed="rId8">
              <a:extLst/>
            </a:blip>
            <a:stretch>
              <a:fillRect/>
            </a:stretch>
          </p:blipFill>
          <p:spPr>
            <a:xfrm>
              <a:off x="5902961" y="5119527"/>
              <a:ext cx="510176" cy="467657"/>
            </a:xfrm>
            <a:prstGeom prst="rect">
              <a:avLst/>
            </a:prstGeom>
            <a:ln w="12700">
              <a:miter lim="400000"/>
            </a:ln>
          </p:spPr>
        </p:pic>
      </p:grpSp>
      <p:grpSp>
        <p:nvGrpSpPr>
          <p:cNvPr id="34" name="Group 33"/>
          <p:cNvGrpSpPr/>
          <p:nvPr/>
        </p:nvGrpSpPr>
        <p:grpSpPr>
          <a:xfrm>
            <a:off x="2586413" y="1438100"/>
            <a:ext cx="837370" cy="816811"/>
            <a:chOff x="2442867" y="1677369"/>
            <a:chExt cx="1178561" cy="1178561"/>
          </a:xfrm>
        </p:grpSpPr>
        <p:sp>
          <p:nvSpPr>
            <p:cNvPr id="35" name="Shape 140"/>
            <p:cNvSpPr/>
            <p:nvPr/>
          </p:nvSpPr>
          <p:spPr>
            <a:xfrm>
              <a:off x="2442867" y="1677369"/>
              <a:ext cx="1178561" cy="11785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0A2DB"/>
            </a:solidFill>
            <a:ln w="12700">
              <a:miter lim="400000"/>
            </a:ln>
          </p:spPr>
          <p:txBody>
            <a:bodyPr lIns="0" tIns="0" rIns="0" bIns="0"/>
            <a:lstStyle/>
            <a:p>
              <a:pPr lvl="0">
                <a:lnSpc>
                  <a:spcPct val="100000"/>
                </a:lnSpc>
                <a:spcBef>
                  <a:spcPts val="0"/>
                </a:spcBef>
                <a:defRPr sz="1800">
                  <a:solidFill>
                    <a:srgbClr val="3F6797"/>
                  </a:solidFill>
                  <a:latin typeface="Arial"/>
                  <a:ea typeface="Arial"/>
                  <a:cs typeface="Arial"/>
                  <a:sym typeface="Arial"/>
                </a:defRPr>
              </a:pPr>
              <a:endParaRPr/>
            </a:p>
          </p:txBody>
        </p:sp>
        <p:sp>
          <p:nvSpPr>
            <p:cNvPr id="36" name="Shape 141"/>
            <p:cNvSpPr/>
            <p:nvPr/>
          </p:nvSpPr>
          <p:spPr>
            <a:xfrm>
              <a:off x="2701700" y="2456314"/>
              <a:ext cx="660895" cy="222042"/>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lgn="ctr">
                <a:defRPr sz="1300">
                  <a:solidFill>
                    <a:srgbClr val="FFFFFF"/>
                  </a:solidFill>
                </a:defRPr>
              </a:lvl1pPr>
            </a:lstStyle>
            <a:p>
              <a:pPr lvl="0">
                <a:defRPr sz="1800">
                  <a:solidFill>
                    <a:srgbClr val="000000"/>
                  </a:solidFill>
                </a:defRPr>
              </a:pPr>
              <a:r>
                <a:rPr sz="1000" dirty="0">
                  <a:solidFill>
                    <a:srgbClr val="FFFFFF"/>
                  </a:solidFill>
                  <a:latin typeface="+mn-lt"/>
                </a:rPr>
                <a:t>Affiliate</a:t>
              </a:r>
            </a:p>
          </p:txBody>
        </p:sp>
        <p:pic>
          <p:nvPicPr>
            <p:cNvPr id="37" name="pasted-image.pdf"/>
            <p:cNvPicPr/>
            <p:nvPr/>
          </p:nvPicPr>
          <p:blipFill>
            <a:blip r:embed="rId9">
              <a:extLst/>
            </a:blip>
            <a:stretch>
              <a:fillRect/>
            </a:stretch>
          </p:blipFill>
          <p:spPr>
            <a:xfrm>
              <a:off x="2764459" y="1888448"/>
              <a:ext cx="533036" cy="461963"/>
            </a:xfrm>
            <a:prstGeom prst="rect">
              <a:avLst/>
            </a:prstGeom>
            <a:ln w="12700">
              <a:miter lim="400000"/>
            </a:ln>
          </p:spPr>
        </p:pic>
      </p:grpSp>
      <p:grpSp>
        <p:nvGrpSpPr>
          <p:cNvPr id="39" name="Group 38"/>
          <p:cNvGrpSpPr/>
          <p:nvPr/>
        </p:nvGrpSpPr>
        <p:grpSpPr>
          <a:xfrm>
            <a:off x="3005464" y="3009660"/>
            <a:ext cx="823461" cy="803243"/>
            <a:chOff x="2457222" y="4899326"/>
            <a:chExt cx="1158985" cy="1158985"/>
          </a:xfrm>
        </p:grpSpPr>
        <p:sp>
          <p:nvSpPr>
            <p:cNvPr id="40" name="Shape 128"/>
            <p:cNvSpPr/>
            <p:nvPr/>
          </p:nvSpPr>
          <p:spPr>
            <a:xfrm>
              <a:off x="2457222" y="4899326"/>
              <a:ext cx="1158985" cy="115898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0A2DB"/>
            </a:solidFill>
            <a:ln w="12700">
              <a:miter lim="400000"/>
            </a:ln>
          </p:spPr>
          <p:txBody>
            <a:bodyPr lIns="0" tIns="0" rIns="0" bIns="0"/>
            <a:lstStyle/>
            <a:p>
              <a:pPr lvl="0" defTabSz="914400">
                <a:lnSpc>
                  <a:spcPct val="100000"/>
                </a:lnSpc>
                <a:spcBef>
                  <a:spcPts val="0"/>
                </a:spcBef>
                <a:defRPr sz="2400">
                  <a:solidFill>
                    <a:srgbClr val="000000"/>
                  </a:solidFill>
                  <a:latin typeface="Arial"/>
                  <a:ea typeface="Arial"/>
                  <a:cs typeface="Arial"/>
                  <a:sym typeface="Arial"/>
                </a:defRPr>
              </a:pPr>
              <a:endParaRPr/>
            </a:p>
          </p:txBody>
        </p:sp>
        <p:grpSp>
          <p:nvGrpSpPr>
            <p:cNvPr id="41" name="Group 131"/>
            <p:cNvGrpSpPr/>
            <p:nvPr/>
          </p:nvGrpSpPr>
          <p:grpSpPr>
            <a:xfrm>
              <a:off x="2458970" y="5139533"/>
              <a:ext cx="1150331" cy="637426"/>
              <a:chOff x="-288948" y="-44333"/>
              <a:chExt cx="1150329" cy="637424"/>
            </a:xfrm>
          </p:grpSpPr>
          <p:sp>
            <p:nvSpPr>
              <p:cNvPr id="43" name="Shape 129"/>
              <p:cNvSpPr/>
              <p:nvPr/>
            </p:nvSpPr>
            <p:spPr>
              <a:xfrm>
                <a:off x="-288948" y="362847"/>
                <a:ext cx="1150329" cy="23024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noAutofit/>
              </a:bodyPr>
              <a:lstStyle>
                <a:lvl1pPr algn="ctr">
                  <a:defRPr sz="1300">
                    <a:solidFill>
                      <a:srgbClr val="FFFFFF"/>
                    </a:solidFill>
                  </a:defRPr>
                </a:lvl1pPr>
              </a:lstStyle>
              <a:p>
                <a:pPr lvl="0">
                  <a:defRPr sz="1800">
                    <a:solidFill>
                      <a:srgbClr val="000000"/>
                    </a:solidFill>
                  </a:defRPr>
                </a:pPr>
                <a:r>
                  <a:rPr sz="1000" dirty="0" smtClean="0">
                    <a:solidFill>
                      <a:srgbClr val="FFFFFF"/>
                    </a:solidFill>
                    <a:latin typeface="+mn-lt"/>
                  </a:rPr>
                  <a:t>E</a:t>
                </a:r>
                <a:r>
                  <a:rPr lang="en-US" sz="1000" dirty="0" smtClean="0">
                    <a:solidFill>
                      <a:srgbClr val="FFFFFF"/>
                    </a:solidFill>
                    <a:latin typeface="+mn-lt"/>
                  </a:rPr>
                  <a:t>ngagement</a:t>
                </a:r>
                <a:endParaRPr sz="1000" dirty="0">
                  <a:solidFill>
                    <a:srgbClr val="FFFFFF"/>
                  </a:solidFill>
                  <a:latin typeface="+mn-lt"/>
                </a:endParaRPr>
              </a:p>
            </p:txBody>
          </p:sp>
          <p:pic>
            <p:nvPicPr>
              <p:cNvPr id="44" name="pasted-image.pdf"/>
              <p:cNvPicPr/>
              <p:nvPr/>
            </p:nvPicPr>
            <p:blipFill>
              <a:blip r:embed="rId10">
                <a:extLst/>
              </a:blip>
              <a:stretch>
                <a:fillRect/>
              </a:stretch>
            </p:blipFill>
            <p:spPr>
              <a:xfrm>
                <a:off x="-1718" y="-44333"/>
                <a:ext cx="538179" cy="331761"/>
              </a:xfrm>
              <a:prstGeom prst="rect">
                <a:avLst/>
              </a:prstGeom>
              <a:ln w="12700" cap="flat">
                <a:noFill/>
                <a:miter lim="400000"/>
              </a:ln>
              <a:effectLst/>
            </p:spPr>
          </p:pic>
        </p:grpSp>
      </p:grpSp>
      <p:pic>
        <p:nvPicPr>
          <p:cNvPr id="3" name="Picture 2"/>
          <p:cNvPicPr>
            <a:picLocks noChangeAspect="1"/>
          </p:cNvPicPr>
          <p:nvPr/>
        </p:nvPicPr>
        <p:blipFill>
          <a:blip r:embed="rId11"/>
          <a:stretch>
            <a:fillRect/>
          </a:stretch>
        </p:blipFill>
        <p:spPr>
          <a:xfrm>
            <a:off x="304800" y="1889134"/>
            <a:ext cx="1777760" cy="1777760"/>
          </a:xfrm>
          <a:prstGeom prst="rect">
            <a:avLst/>
          </a:prstGeom>
        </p:spPr>
      </p:pic>
      <p:pic>
        <p:nvPicPr>
          <p:cNvPr id="46" name="Picture 45" descr="ocha_infrastructure-building_flat-circle-white-on-black_512x512.png"/>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883942" y="1889134"/>
            <a:ext cx="1747677" cy="1747677"/>
          </a:xfrm>
          <a:prstGeom prst="rect">
            <a:avLst/>
          </a:prstGeom>
        </p:spPr>
      </p:pic>
    </p:spTree>
    <p:extLst>
      <p:ext uri="{BB962C8B-B14F-4D97-AF65-F5344CB8AC3E}">
        <p14:creationId xmlns:p14="http://schemas.microsoft.com/office/powerpoint/2010/main" val="16856262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dissolve">
                                      <p:cBhvr>
                                        <p:cTn id="7" dur="500"/>
                                        <p:tgtEl>
                                          <p:spTgt spid="24"/>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dissolve">
                                      <p:cBhvr>
                                        <p:cTn id="11" dur="500"/>
                                        <p:tgtEl>
                                          <p:spTgt spid="19"/>
                                        </p:tgtEl>
                                      </p:cBhvr>
                                    </p:animEffect>
                                  </p:childTnLst>
                                </p:cTn>
                              </p:par>
                            </p:childTnLst>
                          </p:cTn>
                        </p:par>
                        <p:par>
                          <p:cTn id="12" fill="hold">
                            <p:stCondLst>
                              <p:cond delay="1000"/>
                            </p:stCondLst>
                            <p:childTnLst>
                              <p:par>
                                <p:cTn id="13" presetID="9" presetClass="entr" presetSubtype="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dissolve">
                                      <p:cBhvr>
                                        <p:cTn id="15" dur="500"/>
                                        <p:tgtEl>
                                          <p:spTgt spid="14"/>
                                        </p:tgtEl>
                                      </p:cBhvr>
                                    </p:animEffect>
                                  </p:childTnLst>
                                </p:cTn>
                              </p:par>
                            </p:childTnLst>
                          </p:cTn>
                        </p:par>
                        <p:par>
                          <p:cTn id="16" fill="hold">
                            <p:stCondLst>
                              <p:cond delay="1500"/>
                            </p:stCondLst>
                            <p:childTnLst>
                              <p:par>
                                <p:cTn id="17" presetID="9" presetClass="entr" presetSubtype="0" fill="hold"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dissolve">
                                      <p:cBhvr>
                                        <p:cTn id="19" dur="500"/>
                                        <p:tgtEl>
                                          <p:spTgt spid="29"/>
                                        </p:tgtEl>
                                      </p:cBhvr>
                                    </p:animEffect>
                                  </p:childTnLst>
                                </p:cTn>
                              </p:par>
                            </p:childTnLst>
                          </p:cTn>
                        </p:par>
                        <p:par>
                          <p:cTn id="20" fill="hold">
                            <p:stCondLst>
                              <p:cond delay="2000"/>
                            </p:stCondLst>
                            <p:childTnLst>
                              <p:par>
                                <p:cTn id="21" presetID="9" presetClass="entr" presetSubtype="0"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dissolve">
                                      <p:cBhvr>
                                        <p:cTn id="23" dur="500"/>
                                        <p:tgtEl>
                                          <p:spTgt spid="39"/>
                                        </p:tgtEl>
                                      </p:cBhvr>
                                    </p:animEffect>
                                  </p:childTnLst>
                                </p:cTn>
                              </p:par>
                            </p:childTnLst>
                          </p:cTn>
                        </p:par>
                        <p:par>
                          <p:cTn id="24" fill="hold">
                            <p:stCondLst>
                              <p:cond delay="2500"/>
                            </p:stCondLst>
                            <p:childTnLst>
                              <p:par>
                                <p:cTn id="25" presetID="9"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dissolve">
                                      <p:cBhvr>
                                        <p:cTn id="27" dur="500"/>
                                        <p:tgtEl>
                                          <p:spTgt spid="4"/>
                                        </p:tgtEl>
                                      </p:cBhvr>
                                    </p:animEffect>
                                  </p:childTnLst>
                                </p:cTn>
                              </p:par>
                            </p:childTnLst>
                          </p:cTn>
                        </p:par>
                        <p:par>
                          <p:cTn id="28" fill="hold">
                            <p:stCondLst>
                              <p:cond delay="3000"/>
                            </p:stCondLst>
                            <p:childTnLst>
                              <p:par>
                                <p:cTn id="29" presetID="9" presetClass="entr" presetSubtype="0"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dissolve">
                                      <p:cBhvr>
                                        <p:cTn id="31" dur="500"/>
                                        <p:tgtEl>
                                          <p:spTgt spid="9"/>
                                        </p:tgtEl>
                                      </p:cBhvr>
                                    </p:animEffect>
                                  </p:childTnLst>
                                </p:cTn>
                              </p:par>
                            </p:childTnLst>
                          </p:cTn>
                        </p:par>
                        <p:par>
                          <p:cTn id="32" fill="hold">
                            <p:stCondLst>
                              <p:cond delay="3500"/>
                            </p:stCondLst>
                            <p:childTnLst>
                              <p:par>
                                <p:cTn id="33" presetID="9" presetClass="entr" presetSubtype="0"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dissolve">
                                      <p:cBhvr>
                                        <p:cTn id="3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700" dirty="0"/>
              <a:t>How can you get the most </a:t>
            </a:r>
            <a:r>
              <a:rPr lang="en-US" sz="2700" dirty="0" smtClean="0"/>
              <a:t>MONEY from your lead </a:t>
            </a:r>
            <a:r>
              <a:rPr lang="en-US" sz="2700" dirty="0"/>
              <a:t>flow?</a:t>
            </a:r>
          </a:p>
        </p:txBody>
      </p:sp>
      <p:sp>
        <p:nvSpPr>
          <p:cNvPr id="25" name="TextBox 24"/>
          <p:cNvSpPr txBox="1"/>
          <p:nvPr/>
        </p:nvSpPr>
        <p:spPr>
          <a:xfrm>
            <a:off x="2190983" y="3430084"/>
            <a:ext cx="564953" cy="276999"/>
          </a:xfrm>
          <a:prstGeom prst="rect">
            <a:avLst/>
          </a:prstGeom>
          <a:noFill/>
        </p:spPr>
        <p:txBody>
          <a:bodyPr wrap="none" rtlCol="0">
            <a:spAutoFit/>
          </a:bodyPr>
          <a:lstStyle/>
          <a:p>
            <a:pPr algn="ctr"/>
            <a:r>
              <a:rPr lang="en-US" sz="1200" dirty="0" smtClean="0">
                <a:solidFill>
                  <a:schemeClr val="bg1"/>
                </a:solidFill>
                <a:latin typeface="+mn-lt"/>
              </a:rPr>
              <a:t>Email</a:t>
            </a:r>
          </a:p>
        </p:txBody>
      </p:sp>
      <p:pic>
        <p:nvPicPr>
          <p:cNvPr id="26" name="Picture 25" descr="HubIcons-Email.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52029" y="3108146"/>
            <a:ext cx="422041" cy="316531"/>
          </a:xfrm>
          <a:prstGeom prst="rect">
            <a:avLst/>
          </a:prstGeom>
        </p:spPr>
      </p:pic>
      <p:sp>
        <p:nvSpPr>
          <p:cNvPr id="43" name="TextBox 42"/>
          <p:cNvSpPr txBox="1"/>
          <p:nvPr/>
        </p:nvSpPr>
        <p:spPr>
          <a:xfrm>
            <a:off x="6714247" y="1886484"/>
            <a:ext cx="1544012" cy="276999"/>
          </a:xfrm>
          <a:prstGeom prst="rect">
            <a:avLst/>
          </a:prstGeom>
          <a:noFill/>
        </p:spPr>
        <p:txBody>
          <a:bodyPr wrap="none" rtlCol="0">
            <a:spAutoFit/>
          </a:bodyPr>
          <a:lstStyle/>
          <a:p>
            <a:pPr algn="ctr"/>
            <a:r>
              <a:rPr lang="en-US" sz="1200" dirty="0" smtClean="0">
                <a:solidFill>
                  <a:schemeClr val="bg1"/>
                </a:solidFill>
                <a:latin typeface="+mn-lt"/>
              </a:rPr>
              <a:t>Acquisition Marketing</a:t>
            </a:r>
          </a:p>
        </p:txBody>
      </p:sp>
      <p:pic>
        <p:nvPicPr>
          <p:cNvPr id="3" name="Picture 2" descr="16A1BAAD-5E4C-45D6-8383-F43B6D4A9F2A.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241804" cy="5065591"/>
          </a:xfrm>
          <a:prstGeom prst="rect">
            <a:avLst/>
          </a:prstGeom>
        </p:spPr>
      </p:pic>
    </p:spTree>
    <p:extLst>
      <p:ext uri="{BB962C8B-B14F-4D97-AF65-F5344CB8AC3E}">
        <p14:creationId xmlns:p14="http://schemas.microsoft.com/office/powerpoint/2010/main" val="305656399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Single System Manages All Digital Channels:</a:t>
            </a:r>
            <a:endParaRPr lang="en-US" dirty="0"/>
          </a:p>
        </p:txBody>
      </p:sp>
      <p:pic>
        <p:nvPicPr>
          <p:cNvPr id="5" name="Picture 4" descr="Datasheet Icons-1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1163" y="2070533"/>
            <a:ext cx="873103" cy="873103"/>
          </a:xfrm>
          <a:prstGeom prst="rect">
            <a:avLst/>
          </a:prstGeom>
        </p:spPr>
      </p:pic>
      <p:pic>
        <p:nvPicPr>
          <p:cNvPr id="6" name="Picture 5" descr="Datasheet Icons-14.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0474" y="3186126"/>
            <a:ext cx="963833" cy="963833"/>
          </a:xfrm>
          <a:prstGeom prst="rect">
            <a:avLst/>
          </a:prstGeom>
        </p:spPr>
      </p:pic>
      <p:pic>
        <p:nvPicPr>
          <p:cNvPr id="7" name="Picture 6" descr="Datasheet Icons-08.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72535" y="2165699"/>
            <a:ext cx="737002" cy="737002"/>
          </a:xfrm>
          <a:prstGeom prst="rect">
            <a:avLst/>
          </a:prstGeom>
        </p:spPr>
      </p:pic>
      <p:pic>
        <p:nvPicPr>
          <p:cNvPr id="9" name="Picture 8" descr="Datasheet Icons-06.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11163" y="984155"/>
            <a:ext cx="873103" cy="873103"/>
          </a:xfrm>
          <a:prstGeom prst="rect">
            <a:avLst/>
          </a:prstGeom>
        </p:spPr>
      </p:pic>
      <p:pic>
        <p:nvPicPr>
          <p:cNvPr id="10" name="Picture 9" descr="Datasheet Icons-04.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77072" y="3186126"/>
            <a:ext cx="963833" cy="963833"/>
          </a:xfrm>
          <a:prstGeom prst="rect">
            <a:avLst/>
          </a:prstGeom>
        </p:spPr>
      </p:pic>
      <p:pic>
        <p:nvPicPr>
          <p:cNvPr id="11" name="Picture 10" descr="Datasheet Icons-01-Blue.jp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38514" y="1018172"/>
            <a:ext cx="762000" cy="762000"/>
          </a:xfrm>
          <a:prstGeom prst="rect">
            <a:avLst/>
          </a:prstGeom>
        </p:spPr>
      </p:pic>
      <p:sp>
        <p:nvSpPr>
          <p:cNvPr id="13" name="TextBox 12"/>
          <p:cNvSpPr txBox="1"/>
          <p:nvPr/>
        </p:nvSpPr>
        <p:spPr>
          <a:xfrm>
            <a:off x="2034307" y="1156133"/>
            <a:ext cx="1458301" cy="624039"/>
          </a:xfrm>
          <a:prstGeom prst="rect">
            <a:avLst/>
          </a:prstGeom>
        </p:spPr>
        <p:txBody>
          <a:bodyPr vert="horz" wrap="square" lIns="91440" tIns="45720" rIns="91440" bIns="45720" rtlCol="0" anchor="t" anchorCtr="0">
            <a:noAutofit/>
          </a:bodyPr>
          <a:lstStyle/>
          <a:p>
            <a:pPr>
              <a:spcBef>
                <a:spcPts val="600"/>
              </a:spcBef>
            </a:pPr>
            <a:r>
              <a:rPr lang="en-US" sz="1400" dirty="0" smtClean="0">
                <a:latin typeface="Helvetica Light"/>
                <a:cs typeface="Helvetica Light"/>
              </a:rPr>
              <a:t>Multi-channel Tracking</a:t>
            </a:r>
            <a:endParaRPr lang="en-US" sz="1400" dirty="0">
              <a:latin typeface="Helvetica Light"/>
              <a:cs typeface="Helvetica Light"/>
            </a:endParaRPr>
          </a:p>
        </p:txBody>
      </p:sp>
      <p:sp>
        <p:nvSpPr>
          <p:cNvPr id="14" name="TextBox 13"/>
          <p:cNvSpPr txBox="1"/>
          <p:nvPr/>
        </p:nvSpPr>
        <p:spPr>
          <a:xfrm>
            <a:off x="2039287" y="2261009"/>
            <a:ext cx="1589397" cy="624039"/>
          </a:xfrm>
          <a:prstGeom prst="rect">
            <a:avLst/>
          </a:prstGeom>
        </p:spPr>
        <p:txBody>
          <a:bodyPr vert="horz" wrap="square" lIns="91440" tIns="45720" rIns="91440" bIns="45720" rtlCol="0" anchor="t" anchorCtr="0">
            <a:noAutofit/>
          </a:bodyPr>
          <a:lstStyle/>
          <a:p>
            <a:pPr>
              <a:spcBef>
                <a:spcPts val="600"/>
              </a:spcBef>
            </a:pPr>
            <a:r>
              <a:rPr lang="en-US" sz="1400" dirty="0" smtClean="0">
                <a:latin typeface="Helvetica Light"/>
                <a:cs typeface="Helvetica Light"/>
              </a:rPr>
              <a:t>Robust Reporting Structure</a:t>
            </a:r>
            <a:endParaRPr lang="en-US" sz="1400" dirty="0">
              <a:latin typeface="Helvetica Light"/>
              <a:cs typeface="Helvetica Light"/>
            </a:endParaRPr>
          </a:p>
        </p:txBody>
      </p:sp>
      <p:sp>
        <p:nvSpPr>
          <p:cNvPr id="15" name="TextBox 14"/>
          <p:cNvSpPr txBox="1"/>
          <p:nvPr/>
        </p:nvSpPr>
        <p:spPr>
          <a:xfrm>
            <a:off x="2039287" y="3394909"/>
            <a:ext cx="1458301" cy="624039"/>
          </a:xfrm>
          <a:prstGeom prst="rect">
            <a:avLst/>
          </a:prstGeom>
        </p:spPr>
        <p:txBody>
          <a:bodyPr vert="horz" wrap="square" lIns="91440" tIns="45720" rIns="91440" bIns="45720" rtlCol="0" anchor="t" anchorCtr="0">
            <a:noAutofit/>
          </a:bodyPr>
          <a:lstStyle/>
          <a:p>
            <a:pPr>
              <a:spcBef>
                <a:spcPts val="600"/>
              </a:spcBef>
            </a:pPr>
            <a:r>
              <a:rPr lang="en-US" sz="1400" dirty="0" smtClean="0">
                <a:latin typeface="Helvetica Light"/>
                <a:cs typeface="Helvetica Light"/>
              </a:rPr>
              <a:t>Single-view Dashboards</a:t>
            </a:r>
            <a:endParaRPr lang="en-US" sz="1400" dirty="0">
              <a:latin typeface="Helvetica Light"/>
              <a:cs typeface="Helvetica Light"/>
            </a:endParaRPr>
          </a:p>
        </p:txBody>
      </p:sp>
      <p:sp>
        <p:nvSpPr>
          <p:cNvPr id="16" name="TextBox 15"/>
          <p:cNvSpPr txBox="1"/>
          <p:nvPr/>
        </p:nvSpPr>
        <p:spPr>
          <a:xfrm>
            <a:off x="5475307" y="1138448"/>
            <a:ext cx="1458301" cy="624039"/>
          </a:xfrm>
          <a:prstGeom prst="rect">
            <a:avLst/>
          </a:prstGeom>
        </p:spPr>
        <p:txBody>
          <a:bodyPr vert="horz" wrap="square" lIns="91440" tIns="45720" rIns="91440" bIns="45720" rtlCol="0" anchor="t" anchorCtr="0">
            <a:noAutofit/>
          </a:bodyPr>
          <a:lstStyle/>
          <a:p>
            <a:pPr>
              <a:spcBef>
                <a:spcPts val="600"/>
              </a:spcBef>
            </a:pPr>
            <a:r>
              <a:rPr lang="en-US" sz="1400" dirty="0" smtClean="0">
                <a:latin typeface="Helvetica Light"/>
                <a:cs typeface="Helvetica Light"/>
              </a:rPr>
              <a:t>Diverse Integrations</a:t>
            </a:r>
            <a:endParaRPr lang="en-US" sz="1400" dirty="0">
              <a:latin typeface="Helvetica Light"/>
              <a:cs typeface="Helvetica Light"/>
            </a:endParaRPr>
          </a:p>
        </p:txBody>
      </p:sp>
      <p:sp>
        <p:nvSpPr>
          <p:cNvPr id="19" name="TextBox 18"/>
          <p:cNvSpPr txBox="1"/>
          <p:nvPr/>
        </p:nvSpPr>
        <p:spPr>
          <a:xfrm>
            <a:off x="5480287" y="2231985"/>
            <a:ext cx="1458301" cy="624039"/>
          </a:xfrm>
          <a:prstGeom prst="rect">
            <a:avLst/>
          </a:prstGeom>
        </p:spPr>
        <p:txBody>
          <a:bodyPr vert="horz" wrap="square" lIns="91440" tIns="45720" rIns="91440" bIns="45720" rtlCol="0" anchor="t" anchorCtr="0">
            <a:noAutofit/>
          </a:bodyPr>
          <a:lstStyle/>
          <a:p>
            <a:pPr>
              <a:spcBef>
                <a:spcPts val="600"/>
              </a:spcBef>
            </a:pPr>
            <a:r>
              <a:rPr lang="en-US" sz="1400" dirty="0" smtClean="0">
                <a:latin typeface="Helvetica Light"/>
                <a:cs typeface="Helvetica Light"/>
              </a:rPr>
              <a:t>Proven Reliability</a:t>
            </a:r>
            <a:endParaRPr lang="en-US" sz="1400" dirty="0">
              <a:latin typeface="Helvetica Light"/>
              <a:cs typeface="Helvetica Light"/>
            </a:endParaRPr>
          </a:p>
        </p:txBody>
      </p:sp>
      <p:sp>
        <p:nvSpPr>
          <p:cNvPr id="20" name="TextBox 19"/>
          <p:cNvSpPr txBox="1"/>
          <p:nvPr/>
        </p:nvSpPr>
        <p:spPr>
          <a:xfrm>
            <a:off x="5485267" y="3370878"/>
            <a:ext cx="1458301" cy="624039"/>
          </a:xfrm>
          <a:prstGeom prst="rect">
            <a:avLst/>
          </a:prstGeom>
        </p:spPr>
        <p:txBody>
          <a:bodyPr vert="horz" wrap="square" lIns="91440" tIns="45720" rIns="91440" bIns="45720" rtlCol="0" anchor="t" anchorCtr="0">
            <a:noAutofit/>
          </a:bodyPr>
          <a:lstStyle/>
          <a:p>
            <a:pPr>
              <a:spcBef>
                <a:spcPts val="600"/>
              </a:spcBef>
            </a:pPr>
            <a:r>
              <a:rPr lang="en-US" sz="1400" dirty="0">
                <a:latin typeface="Helvetica Light"/>
                <a:cs typeface="Helvetica Light"/>
              </a:rPr>
              <a:t>Intuitive Data Visualizations</a:t>
            </a:r>
          </a:p>
        </p:txBody>
      </p:sp>
    </p:spTree>
    <p:extLst>
      <p:ext uri="{BB962C8B-B14F-4D97-AF65-F5344CB8AC3E}">
        <p14:creationId xmlns:p14="http://schemas.microsoft.com/office/powerpoint/2010/main" val="360167457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CAKE Manages Your Retail </a:t>
            </a:r>
            <a:r>
              <a:rPr lang="en-US" smtClean="0"/>
              <a:t>&amp; Ecommerce Needs</a:t>
            </a:r>
            <a:endParaRPr lang="en-US" dirty="0"/>
          </a:p>
        </p:txBody>
      </p:sp>
      <p:sp>
        <p:nvSpPr>
          <p:cNvPr id="4" name="Oval 3"/>
          <p:cNvSpPr/>
          <p:nvPr/>
        </p:nvSpPr>
        <p:spPr>
          <a:xfrm>
            <a:off x="1001059" y="1146974"/>
            <a:ext cx="1337235" cy="1337235"/>
          </a:xfrm>
          <a:prstGeom prst="ellipse">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Gill Sans" panose="020B0602020204020204" pitchFamily="34" charset="0"/>
            </a:endParaRPr>
          </a:p>
        </p:txBody>
      </p:sp>
      <p:sp>
        <p:nvSpPr>
          <p:cNvPr id="5" name="Oval 4"/>
          <p:cNvSpPr/>
          <p:nvPr/>
        </p:nvSpPr>
        <p:spPr>
          <a:xfrm>
            <a:off x="2935942" y="1146974"/>
            <a:ext cx="1337235" cy="1337235"/>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Gill Sans" panose="020B0602020204020204" pitchFamily="34" charset="0"/>
            </a:endParaRPr>
          </a:p>
        </p:txBody>
      </p:sp>
      <p:sp>
        <p:nvSpPr>
          <p:cNvPr id="6" name="Oval 5"/>
          <p:cNvSpPr/>
          <p:nvPr/>
        </p:nvSpPr>
        <p:spPr>
          <a:xfrm>
            <a:off x="4870825" y="1146974"/>
            <a:ext cx="1337235" cy="1337235"/>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Gill Sans" panose="020B0602020204020204" pitchFamily="34" charset="0"/>
            </a:endParaRPr>
          </a:p>
        </p:txBody>
      </p:sp>
      <p:sp>
        <p:nvSpPr>
          <p:cNvPr id="7" name="Oval 6"/>
          <p:cNvSpPr/>
          <p:nvPr/>
        </p:nvSpPr>
        <p:spPr>
          <a:xfrm>
            <a:off x="6805708" y="1146974"/>
            <a:ext cx="1337235" cy="1337235"/>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Gill Sans" panose="020B0602020204020204" pitchFamily="34" charset="0"/>
            </a:endParaRPr>
          </a:p>
        </p:txBody>
      </p:sp>
      <p:sp>
        <p:nvSpPr>
          <p:cNvPr id="9" name="TextBox 8"/>
          <p:cNvSpPr txBox="1"/>
          <p:nvPr/>
        </p:nvSpPr>
        <p:spPr>
          <a:xfrm>
            <a:off x="749048" y="2657994"/>
            <a:ext cx="1837765" cy="914400"/>
          </a:xfrm>
          <a:prstGeom prst="rect">
            <a:avLst/>
          </a:prstGeom>
        </p:spPr>
        <p:txBody>
          <a:bodyPr vert="horz" wrap="square" lIns="91440" tIns="45720" rIns="91440" bIns="45720" rtlCol="0" anchor="t" anchorCtr="0">
            <a:noAutofit/>
          </a:bodyPr>
          <a:lstStyle/>
          <a:p>
            <a:pPr algn="ctr">
              <a:spcBef>
                <a:spcPts val="600"/>
              </a:spcBef>
            </a:pPr>
            <a:r>
              <a:rPr lang="en-US" sz="1400" dirty="0" smtClean="0">
                <a:latin typeface="Helvetica Light"/>
                <a:cs typeface="Helvetica Light"/>
              </a:rPr>
              <a:t>SKU and Category-based Reports</a:t>
            </a:r>
            <a:endParaRPr lang="en-US" sz="1400" dirty="0">
              <a:latin typeface="Helvetica Light"/>
              <a:cs typeface="Helvetica Light"/>
            </a:endParaRPr>
          </a:p>
        </p:txBody>
      </p:sp>
      <p:sp>
        <p:nvSpPr>
          <p:cNvPr id="10" name="TextBox 9"/>
          <p:cNvSpPr txBox="1"/>
          <p:nvPr/>
        </p:nvSpPr>
        <p:spPr>
          <a:xfrm>
            <a:off x="2740635" y="2659489"/>
            <a:ext cx="1770528" cy="1501588"/>
          </a:xfrm>
          <a:prstGeom prst="rect">
            <a:avLst/>
          </a:prstGeom>
        </p:spPr>
        <p:txBody>
          <a:bodyPr vert="horz" wrap="square" lIns="91440" tIns="45720" rIns="91440" bIns="45720" rtlCol="0" anchor="t" anchorCtr="0">
            <a:noAutofit/>
          </a:bodyPr>
          <a:lstStyle/>
          <a:p>
            <a:pPr algn="ctr">
              <a:spcBef>
                <a:spcPts val="600"/>
              </a:spcBef>
            </a:pPr>
            <a:r>
              <a:rPr lang="en-US" sz="1400" dirty="0" smtClean="0">
                <a:latin typeface="Helvetica Light"/>
                <a:cs typeface="Helvetica Light"/>
              </a:rPr>
              <a:t>Voucher Code Support</a:t>
            </a:r>
            <a:endParaRPr lang="en-US" sz="1400" dirty="0">
              <a:latin typeface="Helvetica Light"/>
              <a:cs typeface="Helvetica Light"/>
            </a:endParaRPr>
          </a:p>
        </p:txBody>
      </p:sp>
      <p:sp>
        <p:nvSpPr>
          <p:cNvPr id="11" name="TextBox 10"/>
          <p:cNvSpPr txBox="1"/>
          <p:nvPr/>
        </p:nvSpPr>
        <p:spPr>
          <a:xfrm>
            <a:off x="4584797" y="2655006"/>
            <a:ext cx="1882587" cy="1573305"/>
          </a:xfrm>
          <a:prstGeom prst="rect">
            <a:avLst/>
          </a:prstGeom>
        </p:spPr>
        <p:txBody>
          <a:bodyPr vert="horz" wrap="square" lIns="91440" tIns="45720" rIns="91440" bIns="45720" rtlCol="0" anchor="t" anchorCtr="0">
            <a:noAutofit/>
          </a:bodyPr>
          <a:lstStyle/>
          <a:p>
            <a:pPr algn="ctr">
              <a:spcBef>
                <a:spcPts val="600"/>
              </a:spcBef>
            </a:pPr>
            <a:r>
              <a:rPr lang="en-US" sz="1400" dirty="0" smtClean="0">
                <a:latin typeface="Helvetica Light"/>
                <a:cs typeface="Helvetica Light"/>
              </a:rPr>
              <a:t>Network Management</a:t>
            </a:r>
            <a:endParaRPr lang="en-US" sz="1400" dirty="0">
              <a:latin typeface="Helvetica Light"/>
              <a:cs typeface="Helvetica Light"/>
            </a:endParaRPr>
          </a:p>
        </p:txBody>
      </p:sp>
      <p:sp>
        <p:nvSpPr>
          <p:cNvPr id="12" name="TextBox 11"/>
          <p:cNvSpPr txBox="1"/>
          <p:nvPr/>
        </p:nvSpPr>
        <p:spPr>
          <a:xfrm>
            <a:off x="6723800" y="2655007"/>
            <a:ext cx="1542796" cy="1521012"/>
          </a:xfrm>
          <a:prstGeom prst="rect">
            <a:avLst/>
          </a:prstGeom>
        </p:spPr>
        <p:txBody>
          <a:bodyPr vert="horz" wrap="square" lIns="91440" tIns="45720" rIns="91440" bIns="45720" rtlCol="0" anchor="t" anchorCtr="0">
            <a:noAutofit/>
          </a:bodyPr>
          <a:lstStyle/>
          <a:p>
            <a:pPr algn="ctr">
              <a:spcBef>
                <a:spcPts val="600"/>
              </a:spcBef>
            </a:pPr>
            <a:r>
              <a:rPr lang="en-US" sz="1400" dirty="0" smtClean="0">
                <a:latin typeface="Helvetica Light"/>
                <a:cs typeface="Helvetica Light"/>
              </a:rPr>
              <a:t>Real Metrics In Real-time</a:t>
            </a:r>
            <a:endParaRPr lang="en-US" sz="1400" dirty="0">
              <a:latin typeface="Helvetica Light"/>
              <a:cs typeface="Helvetica Light"/>
            </a:endParaRPr>
          </a:p>
        </p:txBody>
      </p:sp>
      <p:pic>
        <p:nvPicPr>
          <p:cNvPr id="13" name="Picture 20" descr="Accounting Documents-02.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80486" y="1150501"/>
            <a:ext cx="1288207" cy="1299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0" descr="Monitor Graph Presentation Follow -02.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37914" y="1119822"/>
            <a:ext cx="1364912" cy="1375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9" descr="Accounting Budgets Profit-02.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87053" y="1176516"/>
            <a:ext cx="1331867" cy="1342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discount2.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08647" y="1425975"/>
            <a:ext cx="771565" cy="771565"/>
          </a:xfrm>
          <a:prstGeom prst="rect">
            <a:avLst/>
          </a:prstGeom>
        </p:spPr>
      </p:pic>
    </p:spTree>
    <p:extLst>
      <p:ext uri="{BB962C8B-B14F-4D97-AF65-F5344CB8AC3E}">
        <p14:creationId xmlns:p14="http://schemas.microsoft.com/office/powerpoint/2010/main" val="196080496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CAKE Manages Your Retail &amp; Ecommerce Needs</a:t>
            </a:r>
            <a:endParaRPr lang="en-US" dirty="0"/>
          </a:p>
        </p:txBody>
      </p:sp>
      <p:sp>
        <p:nvSpPr>
          <p:cNvPr id="4" name="Oval 3"/>
          <p:cNvSpPr/>
          <p:nvPr/>
        </p:nvSpPr>
        <p:spPr>
          <a:xfrm>
            <a:off x="1001059" y="1146974"/>
            <a:ext cx="1337235" cy="1337235"/>
          </a:xfrm>
          <a:prstGeom prst="ellipse">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Gill Sans" panose="020B0602020204020204" pitchFamily="34" charset="0"/>
            </a:endParaRPr>
          </a:p>
        </p:txBody>
      </p:sp>
      <p:sp>
        <p:nvSpPr>
          <p:cNvPr id="5" name="Oval 4"/>
          <p:cNvSpPr/>
          <p:nvPr/>
        </p:nvSpPr>
        <p:spPr>
          <a:xfrm>
            <a:off x="2935942" y="1146974"/>
            <a:ext cx="1337235" cy="1337235"/>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Gill Sans" panose="020B0602020204020204" pitchFamily="34" charset="0"/>
            </a:endParaRPr>
          </a:p>
        </p:txBody>
      </p:sp>
      <p:sp>
        <p:nvSpPr>
          <p:cNvPr id="6" name="Oval 5"/>
          <p:cNvSpPr/>
          <p:nvPr/>
        </p:nvSpPr>
        <p:spPr>
          <a:xfrm>
            <a:off x="4870825" y="1146974"/>
            <a:ext cx="1337235" cy="1337235"/>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Gill Sans" panose="020B0602020204020204" pitchFamily="34" charset="0"/>
            </a:endParaRPr>
          </a:p>
        </p:txBody>
      </p:sp>
      <p:sp>
        <p:nvSpPr>
          <p:cNvPr id="7" name="Oval 6"/>
          <p:cNvSpPr/>
          <p:nvPr/>
        </p:nvSpPr>
        <p:spPr>
          <a:xfrm>
            <a:off x="6805708" y="1146974"/>
            <a:ext cx="1337235" cy="1337235"/>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00000"/>
              </a:lnSpc>
              <a:spcBef>
                <a:spcPts val="0"/>
              </a:spcBef>
            </a:pPr>
            <a:endParaRPr lang="en-US" sz="1400" dirty="0" smtClean="0">
              <a:latin typeface="Gill Sans" panose="020B0602020204020204" pitchFamily="34" charset="0"/>
            </a:endParaRPr>
          </a:p>
        </p:txBody>
      </p:sp>
      <p:pic>
        <p:nvPicPr>
          <p:cNvPr id="14" name="Picture 46" descr="Ignite Social  and Web Analytics  Process Connect Mapping -02.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43618" y="1195856"/>
            <a:ext cx="1197574" cy="1208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p:nvPr/>
        </p:nvSpPr>
        <p:spPr>
          <a:xfrm>
            <a:off x="749048" y="2657994"/>
            <a:ext cx="1837765" cy="914400"/>
          </a:xfrm>
          <a:prstGeom prst="rect">
            <a:avLst/>
          </a:prstGeom>
        </p:spPr>
        <p:txBody>
          <a:bodyPr vert="horz" wrap="square" lIns="91440" tIns="45720" rIns="91440" bIns="45720" rtlCol="0" anchor="t" anchorCtr="0">
            <a:noAutofit/>
          </a:bodyPr>
          <a:lstStyle/>
          <a:p>
            <a:pPr algn="ctr">
              <a:spcBef>
                <a:spcPts val="600"/>
              </a:spcBef>
            </a:pPr>
            <a:r>
              <a:rPr lang="en-US" sz="1400" dirty="0" smtClean="0">
                <a:latin typeface="Helvetica Light"/>
                <a:cs typeface="Helvetica Light"/>
              </a:rPr>
              <a:t>Ecommerce Integrations</a:t>
            </a:r>
            <a:endParaRPr lang="en-US" sz="1400" dirty="0">
              <a:latin typeface="Helvetica Light"/>
              <a:cs typeface="Helvetica Light"/>
            </a:endParaRPr>
          </a:p>
        </p:txBody>
      </p:sp>
      <p:sp>
        <p:nvSpPr>
          <p:cNvPr id="18" name="TextBox 17"/>
          <p:cNvSpPr txBox="1"/>
          <p:nvPr/>
        </p:nvSpPr>
        <p:spPr>
          <a:xfrm>
            <a:off x="2740635" y="2659489"/>
            <a:ext cx="1770528" cy="1501588"/>
          </a:xfrm>
          <a:prstGeom prst="rect">
            <a:avLst/>
          </a:prstGeom>
        </p:spPr>
        <p:txBody>
          <a:bodyPr vert="horz" wrap="square" lIns="91440" tIns="45720" rIns="91440" bIns="45720" rtlCol="0" anchor="t" anchorCtr="0">
            <a:noAutofit/>
          </a:bodyPr>
          <a:lstStyle/>
          <a:p>
            <a:pPr algn="ctr">
              <a:spcBef>
                <a:spcPts val="600"/>
              </a:spcBef>
            </a:pPr>
            <a:r>
              <a:rPr lang="en-US" sz="1400" dirty="0" smtClean="0">
                <a:latin typeface="Helvetica Light"/>
                <a:cs typeface="Helvetica Light"/>
              </a:rPr>
              <a:t>Pixel and </a:t>
            </a:r>
            <a:r>
              <a:rPr lang="en-US" sz="1400" dirty="0" err="1" smtClean="0">
                <a:latin typeface="Helvetica Light"/>
                <a:cs typeface="Helvetica Light"/>
              </a:rPr>
              <a:t>Postback</a:t>
            </a:r>
            <a:r>
              <a:rPr lang="en-US" sz="1400" dirty="0" smtClean="0">
                <a:latin typeface="Helvetica Light"/>
                <a:cs typeface="Helvetica Light"/>
              </a:rPr>
              <a:t> Management</a:t>
            </a:r>
            <a:endParaRPr lang="en-US" sz="1400" dirty="0">
              <a:latin typeface="Helvetica Light"/>
              <a:cs typeface="Helvetica Light"/>
            </a:endParaRPr>
          </a:p>
        </p:txBody>
      </p:sp>
      <p:sp>
        <p:nvSpPr>
          <p:cNvPr id="19" name="TextBox 18"/>
          <p:cNvSpPr txBox="1"/>
          <p:nvPr/>
        </p:nvSpPr>
        <p:spPr>
          <a:xfrm>
            <a:off x="4584797" y="2655006"/>
            <a:ext cx="1882587" cy="1573305"/>
          </a:xfrm>
          <a:prstGeom prst="rect">
            <a:avLst/>
          </a:prstGeom>
        </p:spPr>
        <p:txBody>
          <a:bodyPr vert="horz" wrap="square" lIns="91440" tIns="45720" rIns="91440" bIns="45720" rtlCol="0" anchor="t" anchorCtr="0">
            <a:noAutofit/>
          </a:bodyPr>
          <a:lstStyle/>
          <a:p>
            <a:pPr algn="ctr">
              <a:spcBef>
                <a:spcPts val="600"/>
              </a:spcBef>
            </a:pPr>
            <a:r>
              <a:rPr lang="en-US" sz="1400" dirty="0" smtClean="0">
                <a:latin typeface="Helvetica Light"/>
                <a:cs typeface="Helvetica Light"/>
              </a:rPr>
              <a:t>Multiple Price Formats</a:t>
            </a:r>
            <a:endParaRPr lang="en-US" sz="1400" dirty="0">
              <a:latin typeface="Helvetica Light"/>
              <a:cs typeface="Helvetica Light"/>
            </a:endParaRPr>
          </a:p>
        </p:txBody>
      </p:sp>
      <p:sp>
        <p:nvSpPr>
          <p:cNvPr id="20" name="TextBox 19"/>
          <p:cNvSpPr txBox="1"/>
          <p:nvPr/>
        </p:nvSpPr>
        <p:spPr>
          <a:xfrm>
            <a:off x="6723800" y="2655007"/>
            <a:ext cx="1542796" cy="1521012"/>
          </a:xfrm>
          <a:prstGeom prst="rect">
            <a:avLst/>
          </a:prstGeom>
        </p:spPr>
        <p:txBody>
          <a:bodyPr vert="horz" wrap="square" lIns="91440" tIns="45720" rIns="91440" bIns="45720" rtlCol="0" anchor="t" anchorCtr="0">
            <a:noAutofit/>
          </a:bodyPr>
          <a:lstStyle/>
          <a:p>
            <a:pPr algn="ctr">
              <a:spcBef>
                <a:spcPts val="600"/>
              </a:spcBef>
            </a:pPr>
            <a:r>
              <a:rPr lang="en-US" sz="1400" dirty="0" smtClean="0">
                <a:latin typeface="Helvetica Light"/>
                <a:cs typeface="Helvetica Light"/>
              </a:rPr>
              <a:t>Targeted Campaign Control</a:t>
            </a:r>
            <a:endParaRPr lang="en-US" sz="1400" dirty="0">
              <a:latin typeface="Helvetica Light"/>
              <a:cs typeface="Helvetica Light"/>
            </a:endParaRPr>
          </a:p>
        </p:txBody>
      </p:sp>
      <p:pic>
        <p:nvPicPr>
          <p:cNvPr id="3" name="Picture 2" descr="bullseye.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28388" y="1184517"/>
            <a:ext cx="1269930" cy="1269930"/>
          </a:xfrm>
          <a:prstGeom prst="rect">
            <a:avLst/>
          </a:prstGeom>
        </p:spPr>
      </p:pic>
      <p:pic>
        <p:nvPicPr>
          <p:cNvPr id="8" name="Picture 7" descr="puzzle-.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92709" y="1428672"/>
            <a:ext cx="682448" cy="682448"/>
          </a:xfrm>
          <a:prstGeom prst="rect">
            <a:avLst/>
          </a:prstGeom>
        </p:spPr>
      </p:pic>
      <p:pic>
        <p:nvPicPr>
          <p:cNvPr id="9" name="Picture 8" descr="Finance-Currency-icon.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74939" y="1360638"/>
            <a:ext cx="912390" cy="912390"/>
          </a:xfrm>
          <a:prstGeom prst="rect">
            <a:avLst/>
          </a:prstGeom>
        </p:spPr>
      </p:pic>
    </p:spTree>
    <p:extLst>
      <p:ext uri="{BB962C8B-B14F-4D97-AF65-F5344CB8AC3E}">
        <p14:creationId xmlns:p14="http://schemas.microsoft.com/office/powerpoint/2010/main" val="17957383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4482353" y="535179"/>
            <a:ext cx="4204446" cy="2639821"/>
          </a:xfrm>
          <a:prstGeom prst="rect">
            <a:avLst/>
          </a:prstGeom>
        </p:spPr>
        <p:txBody>
          <a:bodyPr/>
          <a:lstStyle>
            <a:lvl1pPr marL="285750" indent="-285750" algn="l" defTabSz="457200" rtl="0" eaLnBrk="1" latinLnBrk="0" hangingPunct="1">
              <a:lnSpc>
                <a:spcPct val="95000"/>
              </a:lnSpc>
              <a:spcBef>
                <a:spcPts val="1000"/>
              </a:spcBef>
              <a:buClr>
                <a:schemeClr val="accent3"/>
              </a:buClr>
              <a:buSzPct val="70000"/>
              <a:buFont typeface="Wingdings 2" panose="05020102010507070707" pitchFamily="18" charset="2"/>
              <a:buChar char=""/>
              <a:defRPr sz="2400" b="0" i="0" kern="1200">
                <a:solidFill>
                  <a:schemeClr val="tx1">
                    <a:lumMod val="75000"/>
                    <a:lumOff val="25000"/>
                  </a:schemeClr>
                </a:solidFill>
                <a:latin typeface="Calibri"/>
                <a:ea typeface="+mn-ea"/>
                <a:cs typeface="Calibri"/>
              </a:defRPr>
            </a:lvl1pPr>
            <a:lvl2pPr marL="573088" indent="-231775" algn="l" defTabSz="457200" rtl="0" eaLnBrk="1" latinLnBrk="0" hangingPunct="1">
              <a:lnSpc>
                <a:spcPct val="95000"/>
              </a:lnSpc>
              <a:spcBef>
                <a:spcPts val="400"/>
              </a:spcBef>
              <a:buClr>
                <a:schemeClr val="accent3"/>
              </a:buClr>
              <a:buFont typeface="Arial"/>
              <a:buChar char="–"/>
              <a:tabLst/>
              <a:defRPr sz="2000" b="0" i="0" kern="1200">
                <a:solidFill>
                  <a:schemeClr val="tx1">
                    <a:lumMod val="75000"/>
                    <a:lumOff val="25000"/>
                  </a:schemeClr>
                </a:solidFill>
                <a:latin typeface="Calibri"/>
                <a:ea typeface="+mn-ea"/>
                <a:cs typeface="Calibri"/>
              </a:defRPr>
            </a:lvl2pPr>
            <a:lvl3pPr marL="742950" indent="-171450" algn="l" defTabSz="457200" rtl="0" eaLnBrk="1" latinLnBrk="0" hangingPunct="1">
              <a:lnSpc>
                <a:spcPct val="95000"/>
              </a:lnSpc>
              <a:spcBef>
                <a:spcPts val="400"/>
              </a:spcBef>
              <a:buClr>
                <a:schemeClr val="accent3"/>
              </a:buClr>
              <a:buFont typeface="Arial"/>
              <a:buChar char="•"/>
              <a:defRPr sz="1800" b="0" i="0" kern="1200">
                <a:solidFill>
                  <a:schemeClr val="tx1">
                    <a:lumMod val="75000"/>
                    <a:lumOff val="25000"/>
                  </a:schemeClr>
                </a:solidFill>
                <a:latin typeface="Calibri"/>
                <a:ea typeface="+mn-ea"/>
                <a:cs typeface="Calibri"/>
              </a:defRPr>
            </a:lvl3pPr>
            <a:lvl4pPr marL="1030288" indent="-228600" algn="l" defTabSz="457200" rtl="0" eaLnBrk="1" latinLnBrk="0" hangingPunct="1">
              <a:lnSpc>
                <a:spcPct val="95000"/>
              </a:lnSpc>
              <a:spcBef>
                <a:spcPts val="400"/>
              </a:spcBef>
              <a:buClr>
                <a:schemeClr val="accent3"/>
              </a:buClr>
              <a:buFont typeface="Arial"/>
              <a:buChar char="–"/>
              <a:defRPr sz="1600" b="0" i="0" kern="1200">
                <a:solidFill>
                  <a:schemeClr val="tx1">
                    <a:lumMod val="75000"/>
                    <a:lumOff val="25000"/>
                  </a:schemeClr>
                </a:solidFill>
                <a:latin typeface="Calibri"/>
                <a:ea typeface="+mn-ea"/>
                <a:cs typeface="Calibri"/>
              </a:defRPr>
            </a:lvl4pPr>
            <a:lvl5pPr marL="2057400" indent="-228600" algn="l" defTabSz="457200" rtl="0" eaLnBrk="1" latinLnBrk="0" hangingPunct="1">
              <a:spcBef>
                <a:spcPct val="20000"/>
              </a:spcBef>
              <a:buFont typeface="Arial"/>
              <a:buChar char="»"/>
              <a:defRPr sz="1600" b="0" i="0" kern="1200">
                <a:solidFill>
                  <a:schemeClr val="tx1"/>
                </a:solidFill>
                <a:latin typeface="Gill Sans Light"/>
                <a:ea typeface="+mn-ea"/>
                <a:cs typeface="Gill Sans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Clr>
                <a:schemeClr val="tx2"/>
              </a:buClr>
              <a:buNone/>
            </a:pPr>
            <a:r>
              <a:rPr lang="en-US" sz="1800" i="1" dirty="0" smtClean="0">
                <a:solidFill>
                  <a:srgbClr val="3C3C3C"/>
                </a:solidFill>
                <a:latin typeface="Helvetica Light"/>
                <a:cs typeface="Helvetica Light"/>
              </a:rPr>
              <a:t>“We selected CAKE as it offers us an innovative and effective ecommerce solution for tracking, attributing and reporting on the performance of our digital advertising campaigns. CAKE will make it possible to understand our customers’ online journey from the first click to the final sale, accelerating our evolution from an advertising model to a full ecommerce </a:t>
            </a:r>
            <a:r>
              <a:rPr lang="en-US" sz="1800" i="1" smtClean="0">
                <a:solidFill>
                  <a:srgbClr val="3C3C3C"/>
                </a:solidFill>
                <a:latin typeface="Helvetica Light"/>
                <a:cs typeface="Helvetica Light"/>
              </a:rPr>
              <a:t>experience</a:t>
            </a:r>
            <a:r>
              <a:rPr lang="en-US" sz="1800" i="1" smtClean="0">
                <a:solidFill>
                  <a:srgbClr val="3C3C3C"/>
                </a:solidFill>
                <a:latin typeface="Helvetica Light"/>
                <a:cs typeface="Helvetica Light"/>
              </a:rPr>
              <a:t>.”</a:t>
            </a:r>
            <a:endParaRPr lang="en-US" sz="1800" i="1" dirty="0" smtClean="0">
              <a:solidFill>
                <a:srgbClr val="3C3C3C"/>
              </a:solidFill>
              <a:latin typeface="Helvetica Light"/>
              <a:cs typeface="Helvetica Light"/>
            </a:endParaRPr>
          </a:p>
          <a:p>
            <a:pPr marL="0" indent="0" algn="r">
              <a:buClr>
                <a:schemeClr val="tx2"/>
              </a:buClr>
              <a:buNone/>
            </a:pPr>
            <a:endParaRPr lang="en-US" sz="1600" dirty="0" smtClean="0">
              <a:solidFill>
                <a:srgbClr val="3C3C3C"/>
              </a:solidFill>
              <a:latin typeface="Helvetica Light"/>
              <a:cs typeface="Helvetica Light"/>
            </a:endParaRPr>
          </a:p>
          <a:p>
            <a:pPr marL="0" indent="0" algn="r">
              <a:buClr>
                <a:schemeClr val="tx2"/>
              </a:buClr>
              <a:buNone/>
            </a:pPr>
            <a:r>
              <a:rPr lang="en-US" sz="1600" dirty="0" smtClean="0">
                <a:solidFill>
                  <a:srgbClr val="3C3C3C"/>
                </a:solidFill>
                <a:latin typeface="Helvetica Light"/>
                <a:cs typeface="Helvetica Light"/>
              </a:rPr>
              <a:t>Fred </a:t>
            </a:r>
            <a:r>
              <a:rPr lang="en-US" sz="1600" dirty="0" err="1" smtClean="0">
                <a:solidFill>
                  <a:srgbClr val="3C3C3C"/>
                </a:solidFill>
                <a:latin typeface="Helvetica Light"/>
                <a:cs typeface="Helvetica Light"/>
              </a:rPr>
              <a:t>Dimesa</a:t>
            </a:r>
            <a:r>
              <a:rPr lang="en-US" sz="1600" dirty="0" smtClean="0">
                <a:solidFill>
                  <a:srgbClr val="3C3C3C"/>
                </a:solidFill>
                <a:latin typeface="Helvetica Light"/>
                <a:cs typeface="Helvetica Light"/>
              </a:rPr>
              <a:t/>
            </a:r>
            <a:br>
              <a:rPr lang="en-US" sz="1600" dirty="0" smtClean="0">
                <a:solidFill>
                  <a:srgbClr val="3C3C3C"/>
                </a:solidFill>
                <a:latin typeface="Helvetica Light"/>
                <a:cs typeface="Helvetica Light"/>
              </a:rPr>
            </a:br>
            <a:r>
              <a:rPr lang="en-US" sz="1600" dirty="0" smtClean="0">
                <a:solidFill>
                  <a:srgbClr val="3C3C3C"/>
                </a:solidFill>
                <a:latin typeface="Helvetica Light"/>
                <a:cs typeface="Helvetica Light"/>
              </a:rPr>
              <a:t>VP Strategy, </a:t>
            </a:r>
            <a:r>
              <a:rPr lang="en-US" sz="1600" dirty="0" err="1" smtClean="0">
                <a:solidFill>
                  <a:srgbClr val="3C3C3C"/>
                </a:solidFill>
                <a:latin typeface="Helvetica Light"/>
                <a:cs typeface="Helvetica Light"/>
              </a:rPr>
              <a:t>Gifts.com</a:t>
            </a:r>
            <a:endParaRPr lang="en-US" sz="1600" dirty="0">
              <a:solidFill>
                <a:srgbClr val="3C3C3C"/>
              </a:solidFill>
              <a:latin typeface="Helvetica Light"/>
              <a:cs typeface="Helvetica Light"/>
            </a:endParaRPr>
          </a:p>
        </p:txBody>
      </p:sp>
      <p:pic>
        <p:nvPicPr>
          <p:cNvPr id="4" name="Picture 3"/>
          <p:cNvPicPr>
            <a:picLocks noChangeAspect="1"/>
          </p:cNvPicPr>
          <p:nvPr/>
        </p:nvPicPr>
        <p:blipFill>
          <a:blip r:embed="rId3"/>
          <a:stretch>
            <a:fillRect/>
          </a:stretch>
        </p:blipFill>
        <p:spPr>
          <a:xfrm>
            <a:off x="6563817" y="4167520"/>
            <a:ext cx="2009002" cy="80360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0029" y="534949"/>
            <a:ext cx="3918324" cy="2758737"/>
          </a:xfrm>
          <a:prstGeom prst="rect">
            <a:avLst/>
          </a:prstGeom>
        </p:spPr>
      </p:pic>
    </p:spTree>
    <p:extLst>
      <p:ext uri="{BB962C8B-B14F-4D97-AF65-F5344CB8AC3E}">
        <p14:creationId xmlns:p14="http://schemas.microsoft.com/office/powerpoint/2010/main" val="158087935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CAKE Theme">
  <a:themeElements>
    <a:clrScheme name="CAKE Colors 1">
      <a:dk1>
        <a:srgbClr val="3C3C3C"/>
      </a:dk1>
      <a:lt1>
        <a:sysClr val="window" lastClr="FFFFFF"/>
      </a:lt1>
      <a:dk2>
        <a:srgbClr val="111F2D"/>
      </a:dk2>
      <a:lt2>
        <a:srgbClr val="E8EBF0"/>
      </a:lt2>
      <a:accent1>
        <a:srgbClr val="228ACA"/>
      </a:accent1>
      <a:accent2>
        <a:srgbClr val="CC4946"/>
      </a:accent2>
      <a:accent3>
        <a:srgbClr val="4FA862"/>
      </a:accent3>
      <a:accent4>
        <a:srgbClr val="86CEDA"/>
      </a:accent4>
      <a:accent5>
        <a:srgbClr val="E7A25D"/>
      </a:accent5>
      <a:accent6>
        <a:srgbClr val="59B7E5"/>
      </a:accent6>
      <a:hlink>
        <a:srgbClr val="46A3D9"/>
      </a:hlink>
      <a:folHlink>
        <a:srgbClr val="192231"/>
      </a:folHlink>
    </a:clrScheme>
    <a:fontScheme name="Custom 2">
      <a:majorFont>
        <a:latin typeface="Gill Sans"/>
        <a:ea typeface=""/>
        <a:cs typeface=""/>
      </a:majorFont>
      <a:minorFont>
        <a:latin typeface="Gill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lnSpc>
            <a:spcPct val="100000"/>
          </a:lnSpc>
          <a:spcBef>
            <a:spcPts val="0"/>
          </a:spcBef>
          <a:defRPr sz="1400" dirty="0" smtClean="0">
            <a:latin typeface="Gill Sans" panose="020B0602020204020204" pitchFamily="34" charset="0"/>
          </a:defRPr>
        </a:defPPr>
      </a:lstStyle>
      <a:style>
        <a:lnRef idx="1">
          <a:schemeClr val="accent1"/>
        </a:lnRef>
        <a:fillRef idx="3">
          <a:schemeClr val="accent1"/>
        </a:fillRef>
        <a:effectRef idx="2">
          <a:schemeClr val="accent1"/>
        </a:effectRef>
        <a:fontRef idx="minor">
          <a:schemeClr val="lt1"/>
        </a:fontRef>
      </a:style>
    </a:spDef>
    <a:lnDef>
      <a:spPr>
        <a:ln w="12700"/>
        <a:effectLst/>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t" anchorCtr="0">
        <a:noAutofit/>
      </a:bodyPr>
      <a:lstStyle>
        <a:defPPr>
          <a:lnSpc>
            <a:spcPct val="100000"/>
          </a:lnSpc>
          <a:spcBef>
            <a:spcPts val="600"/>
          </a:spcBef>
          <a:defRPr sz="1400" dirty="0" err="1" smtClean="0">
            <a:solidFill>
              <a:schemeClr val="tx1">
                <a:lumMod val="75000"/>
                <a:lumOff val="25000"/>
              </a:schemeClr>
            </a:solidFill>
            <a:latin typeface="Gill Sans" panose="020B0602020204020204"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CAKE Theme.thmx</Template>
  <TotalTime>27589</TotalTime>
  <Words>643</Words>
  <Application>Microsoft Macintosh PowerPoint</Application>
  <PresentationFormat>On-screen Show (16:9)</PresentationFormat>
  <Paragraphs>86</Paragraphs>
  <Slides>7</Slides>
  <Notes>7</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CAKE Theme</vt:lpstr>
      <vt:lpstr>Retail and Ecommerce Track and Optimize for All Digital Marketing Channels</vt:lpstr>
      <vt:lpstr>Do you know how customers find you?</vt:lpstr>
      <vt:lpstr>How can you get the most MONEY from your lead flow?</vt:lpstr>
      <vt:lpstr>A Single System Manages All Digital Channels:</vt:lpstr>
      <vt:lpstr>CAKE Manages Your Retail &amp; Ecommerce Needs</vt:lpstr>
      <vt:lpstr>CAKE Manages Your Retail &amp; Ecommerce Needs</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Briscoe Pelkey</dc:creator>
  <cp:lastModifiedBy>William Savastano</cp:lastModifiedBy>
  <cp:revision>203</cp:revision>
  <cp:lastPrinted>2015-05-05T21:07:09Z</cp:lastPrinted>
  <dcterms:created xsi:type="dcterms:W3CDTF">2015-02-08T00:19:29Z</dcterms:created>
  <dcterms:modified xsi:type="dcterms:W3CDTF">2015-05-18T23:23:57Z</dcterms:modified>
</cp:coreProperties>
</file>