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77" r:id="rId5"/>
    <p:sldId id="276" r:id="rId6"/>
    <p:sldId id="278" r:id="rId7"/>
    <p:sldId id="279" r:id="rId8"/>
  </p:sldIdLst>
  <p:sldSz cx="9144000" cy="6858000" type="screen4x3"/>
  <p:notesSz cx="6858000" cy="9144000"/>
  <p:defaultTextStyle>
    <a:lvl1pPr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1pPr>
    <a:lvl2pPr indent="457200"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2pPr>
    <a:lvl3pPr indent="914400"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3pPr>
    <a:lvl4pPr indent="1371600"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4pPr>
    <a:lvl5pPr indent="1828800"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5pPr>
    <a:lvl6pPr indent="2286000"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6pPr>
    <a:lvl7pPr indent="2743200"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7pPr>
    <a:lvl8pPr indent="3200400"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8pPr>
    <a:lvl9pPr indent="3657600" defTabSz="457200">
      <a:lnSpc>
        <a:spcPct val="150000"/>
      </a:lnSpc>
      <a:spcBef>
        <a:spcPts val="500"/>
      </a:spcBef>
      <a:defRPr sz="1625">
        <a:solidFill>
          <a:srgbClr val="555555"/>
        </a:solidFill>
        <a:latin typeface="Brown-Regular"/>
        <a:ea typeface="Brown-Regular"/>
        <a:cs typeface="Brown-Regular"/>
        <a:sym typeface="Brown-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89CD"/>
    <a:srgbClr val="EFF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Franklin Gothic Book"/>
          <a:ea typeface="Franklin Gothic Book"/>
          <a:cs typeface="Franklin Gothic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Franklin Gothic Book"/>
          <a:ea typeface="Franklin Gothic Book"/>
          <a:cs typeface="Franklin Gothic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1777" autoAdjust="0"/>
  </p:normalViewPr>
  <p:slideViewPr>
    <p:cSldViewPr snapToGrid="0" snapToObjects="1" showGuides="1">
      <p:cViewPr>
        <p:scale>
          <a:sx n="100" d="100"/>
          <a:sy n="100" d="100"/>
        </p:scale>
        <p:origin x="-2144" y="-88"/>
      </p:cViewPr>
      <p:guideLst>
        <p:guide orient="horz" pos="2160"/>
        <p:guide pos="28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93096-73D8-1342-87F6-955469B8834A}" type="datetimeFigureOut">
              <a:rPr lang="en-US" smtClean="0"/>
              <a:t>9/11/14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8D403-566E-EC41-AB12-8D161BEA1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77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78911246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CAKE provides </a:t>
            </a:r>
            <a:r>
              <a:rPr lang="en-US" dirty="0" err="1" smtClean="0"/>
              <a:t>SaaS</a:t>
            </a:r>
            <a:r>
              <a:rPr lang="en-US" dirty="0" smtClean="0"/>
              <a:t>-based</a:t>
            </a:r>
            <a:r>
              <a:rPr lang="en-US" baseline="0" dirty="0" smtClean="0"/>
              <a:t> marketing technology solutions for advertisers, publishers and networks.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specialize in helping advertisers and affiliate marketers with tracking, attribution and optimization.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have over 450 customers that use our products daily to manage their digital marketing campaigns, including the companies pictured here.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Over five billion customer actions are processed through our products each and every month.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868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lnSpc>
                <a:spcPct val="100000"/>
              </a:lnSpc>
              <a:defRPr sz="1800"/>
            </a:pPr>
            <a:r>
              <a:rPr lang="en-US" sz="1200" dirty="0" smtClean="0">
                <a:latin typeface="Arial"/>
                <a:ea typeface="Arial"/>
                <a:cs typeface="Arial"/>
                <a:sym typeface="Arial"/>
              </a:rPr>
              <a:t>The Problem</a:t>
            </a:r>
          </a:p>
          <a:p>
            <a:pPr lvl="0">
              <a:lnSpc>
                <a:spcPct val="100000"/>
              </a:lnSpc>
              <a:defRPr sz="1800"/>
            </a:pPr>
            <a:r>
              <a:rPr sz="1200" dirty="0" smtClean="0">
                <a:latin typeface="Arial"/>
                <a:ea typeface="Arial"/>
                <a:cs typeface="Arial"/>
                <a:sym typeface="Arial"/>
              </a:rPr>
              <a:t>Marketers </a:t>
            </a:r>
            <a:r>
              <a:rPr sz="1200" dirty="0">
                <a:latin typeface="Arial"/>
                <a:ea typeface="Arial"/>
                <a:cs typeface="Arial"/>
                <a:sym typeface="Arial"/>
              </a:rPr>
              <a:t>are faced with the challenge of implementing and valuating digital campaigns with convoluted, fragmented </a:t>
            </a:r>
            <a:r>
              <a:rPr sz="1200" dirty="0" smtClean="0">
                <a:latin typeface="Arial"/>
                <a:ea typeface="Arial"/>
                <a:cs typeface="Arial"/>
                <a:sym typeface="Arial"/>
              </a:rPr>
              <a:t>tools</a:t>
            </a:r>
            <a:r>
              <a:rPr lang="en-US" sz="12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sz="1200" dirty="0" smtClean="0">
                <a:latin typeface="Arial"/>
                <a:ea typeface="Arial"/>
                <a:cs typeface="Arial"/>
                <a:sym typeface="Arial"/>
              </a:rPr>
              <a:t>ambiguous data</a:t>
            </a:r>
            <a:r>
              <a:rPr lang="en-US" sz="1200" dirty="0" smtClean="0">
                <a:latin typeface="Arial"/>
                <a:ea typeface="Arial"/>
                <a:cs typeface="Arial"/>
                <a:sym typeface="Arial"/>
              </a:rPr>
              <a:t> and multiple systems</a:t>
            </a:r>
            <a:r>
              <a:rPr sz="1200" dirty="0" smtClean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smtClean="0">
                <a:latin typeface="Arial"/>
                <a:ea typeface="Arial"/>
                <a:cs typeface="Arial"/>
                <a:sym typeface="Arial"/>
              </a:rPr>
              <a:t>This makes it difficult</a:t>
            </a:r>
            <a:r>
              <a:rPr lang="en-US" sz="1200" baseline="0" dirty="0" smtClean="0">
                <a:latin typeface="Arial"/>
                <a:ea typeface="Arial"/>
                <a:cs typeface="Arial"/>
                <a:sym typeface="Arial"/>
              </a:rPr>
              <a:t> to measure cross-channel performance and ROI. It also makes it difficult for advertisers to understand the customer journey to conversion, including the </a:t>
            </a:r>
            <a:r>
              <a:rPr lang="en-US" sz="1200" baseline="0" dirty="0" err="1" smtClean="0">
                <a:latin typeface="Arial"/>
                <a:ea typeface="Arial"/>
                <a:cs typeface="Arial"/>
                <a:sym typeface="Arial"/>
              </a:rPr>
              <a:t>touchpoints</a:t>
            </a:r>
            <a:r>
              <a:rPr lang="en-US" sz="1200" baseline="0" dirty="0" smtClean="0">
                <a:latin typeface="Arial"/>
                <a:ea typeface="Arial"/>
                <a:cs typeface="Arial"/>
                <a:sym typeface="Arial"/>
              </a:rPr>
              <a:t> along the way that lead actually lead to conversions, the true ROI of their marketing efforts, as well as the customer lifetime value of their customer segments.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lnSpc>
                <a:spcPct val="100000"/>
              </a:lnSpc>
              <a:defRPr sz="1800"/>
            </a:pPr>
            <a:r>
              <a:rPr lang="en-US" sz="1200" dirty="0" smtClean="0">
                <a:latin typeface="Arial"/>
                <a:ea typeface="Arial"/>
                <a:cs typeface="Arial"/>
                <a:sym typeface="Arial"/>
              </a:rPr>
              <a:t>Our Solution</a:t>
            </a:r>
          </a:p>
          <a:p>
            <a:pPr lvl="0">
              <a:lnSpc>
                <a:spcPct val="100000"/>
              </a:lnSpc>
              <a:defRPr sz="1800"/>
            </a:pPr>
            <a:r>
              <a:rPr lang="en-US" sz="1200" dirty="0" smtClean="0">
                <a:latin typeface="Arial"/>
                <a:ea typeface="Arial"/>
                <a:cs typeface="Arial"/>
                <a:sym typeface="Arial"/>
              </a:rPr>
              <a:t>C</a:t>
            </a:r>
            <a:r>
              <a:rPr sz="1200" dirty="0" smtClean="0">
                <a:latin typeface="Arial"/>
                <a:ea typeface="Arial"/>
                <a:cs typeface="Arial"/>
                <a:sym typeface="Arial"/>
              </a:rPr>
              <a:t>AKE’s </a:t>
            </a:r>
            <a:r>
              <a:rPr sz="1200" dirty="0">
                <a:latin typeface="Arial"/>
                <a:ea typeface="Arial"/>
                <a:cs typeface="Arial"/>
                <a:sym typeface="Arial"/>
              </a:rPr>
              <a:t>SaaS platform simplifies the performance marketing process. Our intuitive, multi-channel hub allows marketers to track attribution at a granular level, providing unbiased insight into their campaign data, and empowering them to optimize and clarify their digital spend. </a:t>
            </a:r>
            <a:endParaRPr lang="en-US" sz="1200" dirty="0" smtClean="0"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00000"/>
              </a:lnSpc>
              <a:defRPr sz="1800"/>
            </a:pPr>
            <a:endParaRPr lang="en-US" sz="1200" dirty="0" smtClean="0"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Centralized Multi-channel Tracking and Reporting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Get the power and confidence to redirect marketing spend in real-time through deeper insight into the channels that drive traffic.</a:t>
            </a:r>
          </a:p>
          <a:p>
            <a:endParaRPr lang="en-US" sz="2400" b="0" i="0" u="none" strike="noStrike" baseline="0" dirty="0" smtClean="0">
              <a:latin typeface="+mn-lt"/>
              <a:ea typeface="+mn-ea"/>
              <a:cs typeface="+mn-cs"/>
              <a:sym typeface="Avenir Roman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Multi-touch Conversion Attribution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Support multiple attribution models including engagement, linear, time decay, customized as well as first and last touch.</a:t>
            </a:r>
          </a:p>
          <a:p>
            <a:endParaRPr lang="en-US" sz="2400" b="0" i="0" u="none" strike="noStrike" baseline="0" dirty="0" smtClean="0">
              <a:latin typeface="+mn-lt"/>
              <a:ea typeface="+mn-ea"/>
              <a:cs typeface="+mn-cs"/>
              <a:sym typeface="Avenir Roman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Active Management of User Traffic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Manage your digital marketing program with one tool, tracking and analyzing results, providing creative, and guiding your digital marketing spend choices.</a:t>
            </a:r>
          </a:p>
          <a:p>
            <a:endParaRPr lang="en-US" sz="2400" b="0" i="0" u="none" strike="noStrike" baseline="0" dirty="0" smtClean="0">
              <a:latin typeface="+mn-lt"/>
              <a:ea typeface="+mn-ea"/>
              <a:cs typeface="+mn-cs"/>
              <a:sym typeface="Avenir Roman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Targeting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Target by country, language, device, ISP carrier, operating system, browser, or custom parameters using URL and referring affiliate.</a:t>
            </a:r>
          </a:p>
          <a:p>
            <a:endParaRPr lang="en-US" sz="2400" b="0" i="0" u="none" strike="noStrike" baseline="0" dirty="0" smtClean="0">
              <a:latin typeface="+mn-lt"/>
              <a:ea typeface="+mn-ea"/>
              <a:cs typeface="+mn-cs"/>
              <a:sym typeface="Avenir Roman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Ecommerce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Understand every level of Ecommerce campaign performance and collect actionable data at the product level through product-based tracking and reporting.</a:t>
            </a:r>
          </a:p>
          <a:p>
            <a:endParaRPr lang="en-US" sz="2400" b="0" i="0" u="none" strike="noStrike" baseline="0" dirty="0" smtClean="0">
              <a:latin typeface="+mn-lt"/>
              <a:ea typeface="+mn-ea"/>
              <a:cs typeface="+mn-cs"/>
              <a:sym typeface="Avenir Roman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Lead Generation and Distribution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Collect, report on, and distribute leads in real-time with industry-leading tools.</a:t>
            </a:r>
          </a:p>
          <a:p>
            <a:endParaRPr lang="en-US" sz="2400" b="0" i="0" u="none" strike="noStrike" baseline="0" dirty="0" smtClean="0">
              <a:latin typeface="+mn-lt"/>
              <a:ea typeface="+mn-ea"/>
              <a:cs typeface="+mn-cs"/>
              <a:sym typeface="Avenir Roman"/>
            </a:endParaRPr>
          </a:p>
          <a:p>
            <a:endParaRPr lang="en-US" sz="2400" b="0" i="0" u="none" strike="noStrike" baseline="0" dirty="0" smtClean="0">
              <a:latin typeface="+mn-lt"/>
              <a:ea typeface="+mn-ea"/>
              <a:cs typeface="+mn-cs"/>
              <a:sym typeface="Avenir Roman"/>
            </a:endParaRPr>
          </a:p>
          <a:p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lnSpc>
                <a:spcPct val="100000"/>
              </a:lnSpc>
              <a:defRPr sz="1800"/>
            </a:pPr>
            <a:r>
              <a:rPr lang="en-US" sz="1200" dirty="0" smtClean="0">
                <a:latin typeface="Calibri"/>
                <a:ea typeface="Calibri"/>
                <a:cs typeface="Calibri"/>
                <a:sym typeface="Calibri"/>
              </a:rPr>
              <a:t>A Visually Compelling</a:t>
            </a:r>
            <a:r>
              <a:rPr lang="en-US" sz="1200" baseline="0" dirty="0" smtClean="0">
                <a:latin typeface="Calibri"/>
                <a:ea typeface="Calibri"/>
                <a:cs typeface="Calibri"/>
                <a:sym typeface="Calibri"/>
              </a:rPr>
              <a:t> Single Dashboard</a:t>
            </a:r>
          </a:p>
          <a:p>
            <a:pPr lvl="0">
              <a:lnSpc>
                <a:spcPct val="100000"/>
              </a:lnSpc>
              <a:defRPr sz="1800"/>
            </a:pPr>
            <a:r>
              <a:rPr lang="en-US" sz="1200" baseline="0" dirty="0" smtClean="0">
                <a:latin typeface="Calibri"/>
                <a:ea typeface="Calibri"/>
                <a:cs typeface="Calibri"/>
                <a:sym typeface="Calibri"/>
              </a:rPr>
              <a:t>See your entire digital marketing program in a single, visually compelling dashboard that allows you to:</a:t>
            </a:r>
          </a:p>
          <a:p>
            <a:pPr lvl="0">
              <a:lnSpc>
                <a:spcPct val="100000"/>
              </a:lnSpc>
              <a:defRPr sz="1800"/>
            </a:pPr>
            <a:endParaRPr lang="en-US" sz="1200" baseline="0" dirty="0" smtClean="0"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Track &amp; Act In Real-Time through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Multi-channel Tracking (Display, Mobile, </a:t>
            </a:r>
            <a:r>
              <a:rPr lang="en-US" sz="2400" b="0" i="0" u="none" strike="noStrike" baseline="0" dirty="0" err="1" smtClean="0">
                <a:latin typeface="+mn-lt"/>
                <a:ea typeface="+mn-ea"/>
                <a:cs typeface="+mn-cs"/>
                <a:sym typeface="Avenir Roman"/>
              </a:rPr>
              <a:t>Aliate</a:t>
            </a:r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 and more)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Multi-touch Attribution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Automated Performance Alerts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Targeting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Partner Integrations &amp; Open API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Mobile App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00000"/>
              </a:lnSpc>
              <a:defRPr sz="1800"/>
            </a:pPr>
            <a:endParaRPr lang="en-US" sz="1200" dirty="0" smtClean="0">
              <a:latin typeface="Arial Bold"/>
              <a:ea typeface="Arial Bold"/>
              <a:cs typeface="Arial Bold"/>
              <a:sym typeface="Arial Bold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Make Intelligent Marketing Decisions through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Performance Dashboard &amp; Optimization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Comparative Insights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Advertiser &amp; Partner Self-Service Portals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User &amp; Account Management Roles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Campaign Targeting</a:t>
            </a:r>
            <a:endParaRPr lang="en-US" sz="1200" dirty="0" smtClean="0">
              <a:latin typeface="Arial Bold"/>
              <a:ea typeface="Arial Bold"/>
              <a:cs typeface="Arial Bold"/>
              <a:sym typeface="Arial Bold"/>
            </a:endParaRPr>
          </a:p>
          <a:p>
            <a:pPr lvl="0">
              <a:lnSpc>
                <a:spcPct val="100000"/>
              </a:lnSpc>
              <a:defRPr sz="1800"/>
            </a:pPr>
            <a:endParaRPr lang="en-US" sz="1200" dirty="0" smtClean="0">
              <a:latin typeface="Arial Bold"/>
              <a:ea typeface="Arial Bold"/>
              <a:cs typeface="Arial Bold"/>
              <a:sym typeface="Arial Bold"/>
            </a:endParaRP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Bring Clarity To Digital Marketing Campaigns through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Detailed Insight &amp; Management Capabilities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Direct Relationships with Publishers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Attribution Modeling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Fraud Monitoring</a:t>
            </a:r>
          </a:p>
          <a:p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Custom Reporting</a:t>
            </a:r>
            <a:endParaRPr lang="en-US" sz="1200" dirty="0" smtClean="0">
              <a:latin typeface="Arial Bold"/>
              <a:ea typeface="Arial Bold"/>
              <a:cs typeface="Arial Bold"/>
              <a:sym typeface="Arial Bold"/>
            </a:endParaRPr>
          </a:p>
          <a:p>
            <a:pPr lvl="0">
              <a:lnSpc>
                <a:spcPct val="100000"/>
              </a:lnSpc>
              <a:defRPr sz="1800"/>
            </a:pPr>
            <a:endParaRPr lang="en-US" sz="1200" dirty="0" smtClean="0">
              <a:latin typeface="Arial Bold"/>
              <a:ea typeface="Arial Bold"/>
              <a:cs typeface="Arial Bold"/>
              <a:sym typeface="Arial Bold"/>
            </a:endParaRPr>
          </a:p>
          <a:p>
            <a:pPr lvl="0">
              <a:lnSpc>
                <a:spcPct val="100000"/>
              </a:lnSpc>
              <a:defRPr sz="1800"/>
            </a:pPr>
            <a:r>
              <a:rPr lang="en-US" sz="1200" dirty="0" smtClean="0">
                <a:latin typeface="Arial Bold"/>
                <a:ea typeface="Arial Bold"/>
                <a:cs typeface="Arial Bold"/>
                <a:sym typeface="Arial Bold"/>
              </a:rPr>
              <a:t>This allows</a:t>
            </a:r>
            <a:r>
              <a:rPr lang="en-US" sz="1200" baseline="0" dirty="0" smtClean="0">
                <a:latin typeface="Arial Bold"/>
                <a:ea typeface="Arial Bold"/>
                <a:cs typeface="Arial Bold"/>
                <a:sym typeface="Arial Bold"/>
              </a:rPr>
              <a:t> you to:</a:t>
            </a:r>
          </a:p>
          <a:p>
            <a:pPr lvl="0">
              <a:lnSpc>
                <a:spcPct val="100000"/>
              </a:lnSpc>
              <a:defRPr sz="1800"/>
            </a:pPr>
            <a:r>
              <a:rPr lang="en-US" sz="12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</a:t>
            </a:r>
            <a:r>
              <a:rPr lang="en-US" sz="1200" dirty="0" smtClean="0">
                <a:latin typeface="Arial"/>
                <a:ea typeface="Arial"/>
                <a:cs typeface="Arial"/>
                <a:sym typeface="Arial"/>
              </a:rPr>
              <a:t>See the entire</a:t>
            </a:r>
            <a:r>
              <a:rPr lang="en-US" sz="1200" baseline="0" dirty="0" smtClean="0">
                <a:latin typeface="Arial"/>
                <a:ea typeface="Arial"/>
                <a:cs typeface="Arial"/>
                <a:sym typeface="Arial"/>
              </a:rPr>
              <a:t> customer journey from first touch through to conversion</a:t>
            </a:r>
          </a:p>
          <a:p>
            <a:pPr marL="0" indent="0">
              <a:lnSpc>
                <a:spcPct val="170000"/>
              </a:lnSpc>
              <a:buFont typeface="Arial"/>
              <a:buNone/>
            </a:pPr>
            <a:r>
              <a:rPr lang="en-US" sz="12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</a:t>
            </a:r>
            <a:r>
              <a:rPr lang="en-US" sz="1200" dirty="0" smtClean="0"/>
              <a:t>Understand the True Cost of Marketing Tactics</a:t>
            </a:r>
          </a:p>
          <a:p>
            <a:pPr marL="0" indent="0">
              <a:lnSpc>
                <a:spcPct val="170000"/>
              </a:lnSpc>
              <a:buFont typeface="Arial"/>
              <a:buNone/>
            </a:pPr>
            <a:r>
              <a:rPr lang="en-US" sz="12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• </a:t>
            </a:r>
            <a:r>
              <a:rPr lang="en-US" sz="1200" dirty="0" smtClean="0"/>
              <a:t>Measure the Impact on Customer Lifetime Value</a:t>
            </a:r>
          </a:p>
          <a:p>
            <a:pPr lvl="0">
              <a:lnSpc>
                <a:spcPct val="100000"/>
              </a:lnSpc>
              <a:defRPr sz="1800"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Font typeface="Arial"/>
              <a:buNone/>
            </a:pPr>
            <a:r>
              <a:rPr lang="en-US" sz="2400" dirty="0" smtClean="0"/>
              <a:t>Micro-conversion Analysis of Historical Data</a:t>
            </a:r>
          </a:p>
          <a:p>
            <a:r>
              <a:rPr lang="en-US" b="0" dirty="0" smtClean="0"/>
              <a:t>CAKE’s Engagement Attribution Model yields recommendations based on micro-conversion analysis of historical data.</a:t>
            </a:r>
          </a:p>
          <a:p>
            <a:endParaRPr lang="en-US" b="0" dirty="0" smtClean="0"/>
          </a:p>
          <a:p>
            <a:pPr marL="0" indent="0">
              <a:buFont typeface="Arial"/>
              <a:buNone/>
            </a:pPr>
            <a:r>
              <a:rPr lang="en-US" sz="2400" dirty="0" smtClean="0"/>
              <a:t>Operational Resourcing at a Fixed Cost</a:t>
            </a:r>
          </a:p>
          <a:p>
            <a:r>
              <a:rPr lang="en-US" b="0" dirty="0" smtClean="0"/>
              <a:t>A managed service offering that provides operational resourcing at a fixed cost.</a:t>
            </a:r>
          </a:p>
          <a:p>
            <a:endParaRPr lang="en-US" b="0" dirty="0" smtClean="0"/>
          </a:p>
          <a:p>
            <a:pPr marL="0" indent="0">
              <a:buFont typeface="Arial"/>
              <a:buNone/>
            </a:pPr>
            <a:r>
              <a:rPr lang="en-US" sz="2400" dirty="0" smtClean="0"/>
              <a:t>Integrations Into Proprietary and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Party Systems</a:t>
            </a:r>
          </a:p>
          <a:p>
            <a:r>
              <a:rPr lang="en-US" b="0" dirty="0" smtClean="0"/>
              <a:t>Product level customizations, integrations into proprietary and 3</a:t>
            </a:r>
            <a:r>
              <a:rPr lang="en-US" b="0" baseline="30000" dirty="0" smtClean="0"/>
              <a:t>rd</a:t>
            </a:r>
            <a:r>
              <a:rPr lang="en-US" b="0" dirty="0" smtClean="0"/>
              <a:t> party systems, and advanced professional services on an</a:t>
            </a:r>
            <a:r>
              <a:rPr lang="en-US" b="0" baseline="0" dirty="0" smtClean="0"/>
              <a:t> </a:t>
            </a:r>
            <a:r>
              <a:rPr lang="en-US" b="0" dirty="0" smtClean="0"/>
              <a:t>as-needed basis.</a:t>
            </a:r>
          </a:p>
          <a:p>
            <a:endParaRPr lang="en-US" b="0" dirty="0" smtClean="0"/>
          </a:p>
          <a:p>
            <a:pPr marL="0" indent="0">
              <a:buFont typeface="Arial"/>
              <a:buNone/>
            </a:pPr>
            <a:r>
              <a:rPr lang="en-US" sz="2400" dirty="0" smtClean="0"/>
              <a:t>24/7 Account Management and Support Services</a:t>
            </a:r>
          </a:p>
          <a:p>
            <a:r>
              <a:rPr lang="en-US" b="0" dirty="0" smtClean="0"/>
              <a:t>Fully realize the benefits of CAKE for Advertisers.</a:t>
            </a:r>
          </a:p>
          <a:p>
            <a:endParaRPr lang="en-US" b="0" dirty="0" smtClean="0"/>
          </a:p>
          <a:p>
            <a:pPr marL="0" marR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Access to CAKE Certified Agency Partners</a:t>
            </a:r>
          </a:p>
          <a:p>
            <a:pPr marL="0" marR="0" indent="0" defTabSz="4572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dirty="0" smtClean="0"/>
              <a:t>CAKE’s Certified Agency Partners offer a number of 3</a:t>
            </a:r>
            <a:r>
              <a:rPr lang="en-US" sz="2400" b="0" baseline="30000" dirty="0" smtClean="0"/>
              <a:t>rd</a:t>
            </a:r>
            <a:r>
              <a:rPr lang="en-US" sz="2400" b="0" dirty="0" smtClean="0"/>
              <a:t> party integration solutions,</a:t>
            </a:r>
            <a:r>
              <a:rPr lang="en-US" sz="2400" b="0" baseline="0" dirty="0" smtClean="0"/>
              <a:t> including </a:t>
            </a:r>
            <a:r>
              <a:rPr lang="en-US" sz="2400" b="0" i="0" u="none" strike="noStrike" baseline="0" dirty="0" smtClean="0">
                <a:latin typeface="+mn-lt"/>
                <a:ea typeface="+mn-ea"/>
                <a:cs typeface="+mn-cs"/>
                <a:sym typeface="Avenir Roman"/>
              </a:rPr>
              <a:t>financial, payout, fraud prevention, call analytics, unsubscribe, info verification and email verification systems. </a:t>
            </a:r>
            <a:endParaRPr lang="en-US" b="0" dirty="0" smtClean="0"/>
          </a:p>
          <a:p>
            <a:pPr lvl="0">
              <a:lnSpc>
                <a:spcPct val="100000"/>
              </a:lnSpc>
              <a:defRPr sz="1800"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lnSpc>
                <a:spcPct val="100000"/>
              </a:lnSpc>
              <a:defRPr sz="1800"/>
            </a:pPr>
            <a:r>
              <a:rPr lang="en-US" sz="1200" dirty="0" smtClean="0">
                <a:latin typeface="Calibri"/>
                <a:ea typeface="Calibri"/>
                <a:cs typeface="Calibri"/>
                <a:sym typeface="Calibri"/>
              </a:rPr>
              <a:t>We work with you to discover you specific</a:t>
            </a:r>
            <a:r>
              <a:rPr lang="en-US" sz="1200" baseline="0" dirty="0" smtClean="0">
                <a:latin typeface="Calibri"/>
                <a:ea typeface="Calibri"/>
                <a:cs typeface="Calibri"/>
                <a:sym typeface="Calibri"/>
              </a:rPr>
              <a:t> needs.</a:t>
            </a:r>
          </a:p>
          <a:p>
            <a:pPr lvl="0">
              <a:lnSpc>
                <a:spcPct val="100000"/>
              </a:lnSpc>
              <a:defRPr sz="1800"/>
            </a:pPr>
            <a:r>
              <a:rPr lang="en-US" sz="1200" baseline="0" dirty="0" smtClean="0">
                <a:latin typeface="Calibri"/>
                <a:ea typeface="Calibri"/>
                <a:cs typeface="Calibri"/>
                <a:sym typeface="Calibri"/>
              </a:rPr>
              <a:t>Then, we setup a demo to show you exactly how CAKE for Advertisers and CAKE’s entire support team will work for you.</a:t>
            </a:r>
          </a:p>
          <a:p>
            <a:pPr lvl="0">
              <a:lnSpc>
                <a:spcPct val="100000"/>
              </a:lnSpc>
              <a:defRPr sz="1800"/>
            </a:pPr>
            <a:r>
              <a:rPr lang="en-US" sz="1200" baseline="0" dirty="0" smtClean="0">
                <a:latin typeface="Calibri"/>
                <a:ea typeface="Calibri"/>
                <a:cs typeface="Calibri"/>
                <a:sym typeface="Calibri"/>
              </a:rPr>
              <a:t>We prepare your Go-Live Plan, including making plans with you to go through extensive training on the product with our onboarding experts.</a:t>
            </a:r>
          </a:p>
          <a:p>
            <a:pPr lvl="0">
              <a:lnSpc>
                <a:spcPct val="100000"/>
              </a:lnSpc>
              <a:defRPr sz="1800"/>
            </a:pPr>
            <a:r>
              <a:rPr lang="en-US" sz="1200" baseline="0" dirty="0" smtClean="0">
                <a:latin typeface="Calibri"/>
                <a:ea typeface="Calibri"/>
                <a:cs typeface="Calibri"/>
                <a:sym typeface="Calibri"/>
              </a:rPr>
              <a:t>Go!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Slide copy 3">
    <p:bg>
      <p:bgPr>
        <a:solidFill>
          <a:srgbClr val="EF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sted-image.pdf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-3040"/>
            <a:ext cx="4286251" cy="6861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906" y="-3040"/>
            <a:ext cx="742914" cy="1290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61760" y="278446"/>
            <a:ext cx="6921550" cy="72766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FFFF"/>
                </a:solidFill>
              </a:rPr>
              <a:t>Title Text</a:t>
            </a:r>
          </a:p>
        </p:txBody>
      </p:sp>
      <p:pic>
        <p:nvPicPr>
          <p:cNvPr id="1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906" y="-3040"/>
            <a:ext cx="742914" cy="1290638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hape 13"/>
          <p:cNvSpPr/>
          <p:nvPr/>
        </p:nvSpPr>
        <p:spPr>
          <a:xfrm>
            <a:off x="-8467" y="6752266"/>
            <a:ext cx="9160935" cy="106380"/>
          </a:xfrm>
          <a:prstGeom prst="rect">
            <a:avLst/>
          </a:prstGeom>
          <a:solidFill>
            <a:srgbClr val="079DD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699701" y="2113114"/>
            <a:ext cx="7769998" cy="33138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SzTx/>
              <a:buNone/>
              <a:defRPr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>
              <a:lnSpc>
                <a:spcPct val="150000"/>
              </a:lnSpc>
              <a:buSzTx/>
              <a:buNone/>
              <a:defRPr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>
              <a:lnSpc>
                <a:spcPct val="150000"/>
              </a:lnSpc>
              <a:buSzTx/>
              <a:buNone/>
              <a:defRPr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>
              <a:lnSpc>
                <a:spcPct val="150000"/>
              </a:lnSpc>
              <a:buSzTx/>
              <a:buNone/>
              <a:defRPr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>
              <a:lnSpc>
                <a:spcPct val="150000"/>
              </a:lnSpc>
              <a:buSzTx/>
              <a:buNone/>
              <a:defRPr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55555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55555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55555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55555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55555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1_Title and Content"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433914" y="2019339"/>
            <a:ext cx="2840673" cy="4001186"/>
          </a:xfrm>
          <a:prstGeom prst="rect">
            <a:avLst/>
          </a:prstGeom>
        </p:spPr>
        <p:txBody>
          <a:bodyPr lIns="0" tIns="0" rIns="0" bIns="0" anchor="ctr"/>
          <a:lstStyle>
            <a:lvl1pPr marL="285750" indent="-285750">
              <a:lnSpc>
                <a:spcPct val="150000"/>
              </a:lnSpc>
              <a:buClr>
                <a:srgbClr val="079DD6"/>
              </a:buClr>
              <a:defRPr sz="2000" spc="-39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742950" indent="-285750">
              <a:lnSpc>
                <a:spcPct val="150000"/>
              </a:lnSpc>
              <a:buClr>
                <a:srgbClr val="079DD6"/>
              </a:buClr>
              <a:defRPr sz="2000" spc="-39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1168400" indent="-254000">
              <a:lnSpc>
                <a:spcPct val="150000"/>
              </a:lnSpc>
              <a:buClr>
                <a:srgbClr val="079DD6"/>
              </a:buClr>
              <a:defRPr sz="2000" spc="-39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1698171" indent="-326571">
              <a:lnSpc>
                <a:spcPct val="150000"/>
              </a:lnSpc>
              <a:buClr>
                <a:srgbClr val="079DD6"/>
              </a:buClr>
              <a:defRPr sz="2000" spc="-39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2155371" indent="-326571">
              <a:lnSpc>
                <a:spcPct val="150000"/>
              </a:lnSpc>
              <a:buClr>
                <a:srgbClr val="079DD6"/>
              </a:buClr>
              <a:defRPr sz="2000" spc="-39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2000" spc="-39">
                <a:solidFill>
                  <a:srgbClr val="555555"/>
                </a:solidFill>
              </a:rPr>
              <a:t>Body Level One</a:t>
            </a:r>
          </a:p>
          <a:p>
            <a:pPr lvl="1">
              <a:defRPr sz="1800" spc="0">
                <a:solidFill>
                  <a:srgbClr val="000000"/>
                </a:solidFill>
              </a:defRPr>
            </a:pPr>
            <a:r>
              <a:rPr sz="2000" spc="-39">
                <a:solidFill>
                  <a:srgbClr val="555555"/>
                </a:solidFill>
              </a:rPr>
              <a:t>Body Level Two</a:t>
            </a:r>
          </a:p>
          <a:p>
            <a:pPr lvl="2">
              <a:defRPr sz="1800" spc="0">
                <a:solidFill>
                  <a:srgbClr val="000000"/>
                </a:solidFill>
              </a:defRPr>
            </a:pPr>
            <a:r>
              <a:rPr sz="2000" spc="-39">
                <a:solidFill>
                  <a:srgbClr val="555555"/>
                </a:solidFill>
              </a:rPr>
              <a:t>Body Level Three</a:t>
            </a:r>
          </a:p>
          <a:p>
            <a:pPr lvl="3">
              <a:defRPr sz="1800" spc="0">
                <a:solidFill>
                  <a:srgbClr val="000000"/>
                </a:solidFill>
              </a:defRPr>
            </a:pPr>
            <a:r>
              <a:rPr sz="2000" spc="-39">
                <a:solidFill>
                  <a:srgbClr val="555555"/>
                </a:solidFill>
              </a:rPr>
              <a:t>Body Level Four</a:t>
            </a:r>
          </a:p>
          <a:p>
            <a:pPr lvl="4">
              <a:defRPr sz="1800" spc="0">
                <a:solidFill>
                  <a:srgbClr val="000000"/>
                </a:solidFill>
              </a:defRPr>
            </a:pPr>
            <a:r>
              <a:rPr sz="2000" spc="-39">
                <a:solidFill>
                  <a:srgbClr val="555555"/>
                </a:solidFill>
              </a:rPr>
              <a:t>Body Level Five</a:t>
            </a:r>
          </a:p>
        </p:txBody>
      </p:sp>
      <p:pic>
        <p:nvPicPr>
          <p:cNvPr id="2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9906" y="-3040"/>
            <a:ext cx="742914" cy="129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/>
          <p:nvPr/>
        </p:nvSpPr>
        <p:spPr>
          <a:xfrm flipH="1">
            <a:off x="3674030" y="1804206"/>
            <a:ext cx="1" cy="4077609"/>
          </a:xfrm>
          <a:prstGeom prst="line">
            <a:avLst/>
          </a:prstGeom>
          <a:ln w="12700">
            <a:solidFill>
              <a:srgbClr val="009BD7"/>
            </a:solidFill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-8467" y="6752266"/>
            <a:ext cx="9160935" cy="181935"/>
          </a:xfrm>
          <a:prstGeom prst="rect">
            <a:avLst/>
          </a:prstGeom>
          <a:solidFill>
            <a:srgbClr val="079DD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1481842" y="206091"/>
            <a:ext cx="6840716" cy="72766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079DD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79DD6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238606" y="0"/>
            <a:ext cx="6921549" cy="727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216121"/>
            <a:ext cx="4038600" cy="5641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553200" y="6406426"/>
            <a:ext cx="2133600" cy="26497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200">
                <a:solidFill>
                  <a:srgbClr val="888888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</p:sldLayoutIdLst>
  <p:transition xmlns:p14="http://schemas.microsoft.com/office/powerpoint/2010/main" spd="med"/>
  <p:txStyles>
    <p:titleStyle>
      <a:lvl1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1pPr>
      <a:lvl2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2pPr>
      <a:lvl3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3pPr>
      <a:lvl4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4pPr>
      <a:lvl5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5pPr>
      <a:lvl6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6pPr>
      <a:lvl7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7pPr>
      <a:lvl8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8pPr>
      <a:lvl9pPr defTabSz="457200">
        <a:defRPr sz="2800">
          <a:solidFill>
            <a:srgbClr val="FFFFFF"/>
          </a:solidFill>
          <a:latin typeface="Brown-Regular"/>
          <a:ea typeface="Brown-Regular"/>
          <a:cs typeface="Brown-Regular"/>
          <a:sym typeface="Brown-Regular"/>
        </a:defRPr>
      </a:lvl9pPr>
    </p:titleStyle>
    <p:bodyStyle>
      <a:lvl1pPr marL="342900" indent="-342900" defTabSz="457200">
        <a:spcBef>
          <a:spcPts val="500"/>
        </a:spcBef>
        <a:buClr>
          <a:srgbClr val="1B7BDA"/>
        </a:buClr>
        <a:buSzPct val="100000"/>
        <a:buFont typeface="Arial"/>
        <a:buChar char="•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1pPr>
      <a:lvl2pPr marL="800100" indent="-342900" defTabSz="457200">
        <a:spcBef>
          <a:spcPts val="500"/>
        </a:spcBef>
        <a:buClr>
          <a:srgbClr val="1B7BDA"/>
        </a:buClr>
        <a:buSzPct val="100000"/>
        <a:buFont typeface="Arial"/>
        <a:buChar char="–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2pPr>
      <a:lvl3pPr marL="1219200" indent="-304800" defTabSz="457200">
        <a:spcBef>
          <a:spcPts val="500"/>
        </a:spcBef>
        <a:buClr>
          <a:srgbClr val="1B7BDA"/>
        </a:buClr>
        <a:buSzPct val="100000"/>
        <a:buFont typeface="Arial"/>
        <a:buChar char="•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3pPr>
      <a:lvl4pPr marL="1763485" indent="-391885" defTabSz="457200">
        <a:spcBef>
          <a:spcPts val="500"/>
        </a:spcBef>
        <a:buClr>
          <a:srgbClr val="1B7BDA"/>
        </a:buClr>
        <a:buSzPct val="100000"/>
        <a:buFont typeface="Arial"/>
        <a:buChar char="–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4pPr>
      <a:lvl5pPr marL="2220685" indent="-391885" defTabSz="457200">
        <a:spcBef>
          <a:spcPts val="500"/>
        </a:spcBef>
        <a:buClr>
          <a:srgbClr val="1B7BDA"/>
        </a:buClr>
        <a:buSzPct val="100000"/>
        <a:buFont typeface="Arial"/>
        <a:buChar char="»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5pPr>
      <a:lvl6pPr marL="2590800" indent="-304800" defTabSz="457200">
        <a:spcBef>
          <a:spcPts val="500"/>
        </a:spcBef>
        <a:buClr>
          <a:srgbClr val="1B7BDA"/>
        </a:buClr>
        <a:buSzPct val="100000"/>
        <a:buFont typeface="Arial"/>
        <a:buChar char="•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6pPr>
      <a:lvl7pPr marL="3048000" indent="-304800" defTabSz="457200">
        <a:spcBef>
          <a:spcPts val="500"/>
        </a:spcBef>
        <a:buClr>
          <a:srgbClr val="1B7BDA"/>
        </a:buClr>
        <a:buSzPct val="100000"/>
        <a:buFont typeface="Arial"/>
        <a:buChar char="•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7pPr>
      <a:lvl8pPr marL="3505200" indent="-304800" defTabSz="457200">
        <a:spcBef>
          <a:spcPts val="500"/>
        </a:spcBef>
        <a:buClr>
          <a:srgbClr val="1B7BDA"/>
        </a:buClr>
        <a:buSzPct val="100000"/>
        <a:buFont typeface="Arial"/>
        <a:buChar char="•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8pPr>
      <a:lvl9pPr marL="3962400" indent="-304800" defTabSz="457200">
        <a:spcBef>
          <a:spcPts val="500"/>
        </a:spcBef>
        <a:buClr>
          <a:srgbClr val="1B7BDA"/>
        </a:buClr>
        <a:buSzPct val="100000"/>
        <a:buFont typeface="Arial"/>
        <a:buChar char="•"/>
        <a:defRPr sz="2400">
          <a:solidFill>
            <a:srgbClr val="595959"/>
          </a:solidFill>
          <a:latin typeface="Helvetica Neue"/>
          <a:ea typeface="Helvetica Neue"/>
          <a:cs typeface="Helvetica Neue"/>
          <a:sym typeface="Helvetica Neue"/>
        </a:defRPr>
      </a:lvl9pPr>
    </p:bodyStyle>
    <p:otherStyle>
      <a:lvl1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1pPr>
      <a:lvl2pPr indent="457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2pPr>
      <a:lvl3pPr indent="914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3pPr>
      <a:lvl4pPr indent="1371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4pPr>
      <a:lvl5pPr indent="18288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5pPr>
      <a:lvl6pPr indent="22860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6pPr>
      <a:lvl7pPr indent="2743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7pPr>
      <a:lvl8pPr indent="3200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8pPr>
      <a:lvl9pPr indent="3657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jpe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357528" y="4618325"/>
            <a:ext cx="603883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252E3C"/>
                </a:solidFill>
              </a:rPr>
              <a:t>CAKE </a:t>
            </a:r>
            <a:r>
              <a:rPr lang="en-US" sz="3600" dirty="0" smtClean="0">
                <a:solidFill>
                  <a:srgbClr val="252E3C"/>
                </a:solidFill>
              </a:rPr>
              <a:t>for Advertisers</a:t>
            </a:r>
            <a:endParaRPr sz="3600" dirty="0">
              <a:solidFill>
                <a:srgbClr val="252E3C"/>
              </a:solidFill>
            </a:endParaRPr>
          </a:p>
        </p:txBody>
      </p:sp>
      <p:sp>
        <p:nvSpPr>
          <p:cNvPr id="69" name="Shape 69"/>
          <p:cNvSpPr/>
          <p:nvPr/>
        </p:nvSpPr>
        <p:spPr>
          <a:xfrm>
            <a:off x="382928" y="5658310"/>
            <a:ext cx="6038833" cy="704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08A0D6"/>
                </a:solidFill>
                <a:latin typeface="Brown-Light"/>
                <a:ea typeface="Brown-Light"/>
                <a:cs typeface="Brown-Light"/>
                <a:sym typeface="Brown-Light"/>
              </a:rPr>
              <a:t>Tracking, Attribution </a:t>
            </a:r>
          </a:p>
          <a:p>
            <a:pPr lvl="0">
              <a:lnSpc>
                <a:spcPct val="12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rgbClr val="08A0D6"/>
                </a:solidFill>
                <a:latin typeface="Brown-Light"/>
                <a:ea typeface="Brown-Light"/>
                <a:cs typeface="Brown-Light"/>
                <a:sym typeface="Brown-Light"/>
              </a:rPr>
              <a:t>&amp; Optimization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267757" y="1505394"/>
            <a:ext cx="2921039" cy="449244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ts val="1800"/>
              </a:spcBef>
              <a:buSzPct val="120000"/>
              <a:defRPr sz="1800" spc="0">
                <a:solidFill>
                  <a:srgbClr val="000000"/>
                </a:solidFill>
              </a:defRPr>
            </a:pPr>
            <a:r>
              <a:rPr sz="2000" spc="-39" dirty="0">
                <a:solidFill>
                  <a:srgbClr val="555555"/>
                </a:solidFill>
              </a:rPr>
              <a:t>SaaS Marketing Technology Company</a:t>
            </a:r>
          </a:p>
          <a:p>
            <a:pPr marL="342900" lvl="0" indent="-342900">
              <a:spcBef>
                <a:spcPts val="1800"/>
              </a:spcBef>
              <a:buSzPct val="120000"/>
              <a:defRPr sz="1800" spc="0">
                <a:solidFill>
                  <a:srgbClr val="000000"/>
                </a:solidFill>
              </a:defRPr>
            </a:pPr>
            <a:r>
              <a:rPr sz="2000" spc="-39" dirty="0">
                <a:solidFill>
                  <a:srgbClr val="555555"/>
                </a:solidFill>
              </a:rPr>
              <a:t>Tracking, Attribution &amp; Optimization</a:t>
            </a:r>
          </a:p>
          <a:p>
            <a:pPr marL="342900" lvl="0" indent="-342900">
              <a:spcBef>
                <a:spcPts val="1800"/>
              </a:spcBef>
              <a:buSzPct val="120000"/>
              <a:defRPr sz="1800" spc="0">
                <a:solidFill>
                  <a:srgbClr val="000000"/>
                </a:solidFill>
              </a:defRPr>
            </a:pPr>
            <a:r>
              <a:rPr sz="2000" spc="-39" dirty="0">
                <a:solidFill>
                  <a:srgbClr val="555555"/>
                </a:solidFill>
              </a:rPr>
              <a:t>450+ Customers</a:t>
            </a:r>
          </a:p>
          <a:p>
            <a:pPr marL="342900" lvl="0" indent="-342900">
              <a:spcBef>
                <a:spcPts val="1800"/>
              </a:spcBef>
              <a:buSzPct val="120000"/>
              <a:defRPr sz="1800" spc="0">
                <a:solidFill>
                  <a:srgbClr val="000000"/>
                </a:solidFill>
              </a:defRPr>
            </a:pPr>
            <a:r>
              <a:rPr sz="2000" spc="-39" dirty="0">
                <a:solidFill>
                  <a:srgbClr val="555555"/>
                </a:solidFill>
              </a:rPr>
              <a:t>5 Billion+ Consumer Actions per Month</a:t>
            </a:r>
          </a:p>
        </p:txBody>
      </p:sp>
      <p:grpSp>
        <p:nvGrpSpPr>
          <p:cNvPr id="94" name="Group 94"/>
          <p:cNvGrpSpPr/>
          <p:nvPr/>
        </p:nvGrpSpPr>
        <p:grpSpPr>
          <a:xfrm>
            <a:off x="4108463" y="1745112"/>
            <a:ext cx="4551363" cy="4195798"/>
            <a:chOff x="0" y="0"/>
            <a:chExt cx="4551361" cy="4195797"/>
          </a:xfrm>
        </p:grpSpPr>
        <p:sp>
          <p:nvSpPr>
            <p:cNvPr id="72" name="Shape 72"/>
            <p:cNvSpPr/>
            <p:nvPr/>
          </p:nvSpPr>
          <p:spPr>
            <a:xfrm>
              <a:off x="3206164" y="0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73" name="Shape 73"/>
            <p:cNvSpPr/>
            <p:nvPr/>
          </p:nvSpPr>
          <p:spPr>
            <a:xfrm>
              <a:off x="1603082" y="0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74" name="Shape 74"/>
            <p:cNvSpPr/>
            <p:nvPr/>
          </p:nvSpPr>
          <p:spPr>
            <a:xfrm>
              <a:off x="0" y="0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75" name="Shape 75"/>
            <p:cNvSpPr/>
            <p:nvPr/>
          </p:nvSpPr>
          <p:spPr>
            <a:xfrm>
              <a:off x="3206164" y="1110849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76" name="Shape 76"/>
            <p:cNvSpPr/>
            <p:nvPr/>
          </p:nvSpPr>
          <p:spPr>
            <a:xfrm>
              <a:off x="1603082" y="1110849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77" name="Shape 77"/>
            <p:cNvSpPr/>
            <p:nvPr/>
          </p:nvSpPr>
          <p:spPr>
            <a:xfrm>
              <a:off x="0" y="1110849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78" name="Shape 78"/>
            <p:cNvSpPr/>
            <p:nvPr/>
          </p:nvSpPr>
          <p:spPr>
            <a:xfrm>
              <a:off x="3206164" y="2221699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79" name="Shape 79"/>
            <p:cNvSpPr/>
            <p:nvPr/>
          </p:nvSpPr>
          <p:spPr>
            <a:xfrm>
              <a:off x="1603082" y="2221699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80" name="Shape 80"/>
            <p:cNvSpPr/>
            <p:nvPr/>
          </p:nvSpPr>
          <p:spPr>
            <a:xfrm>
              <a:off x="0" y="2221699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81" name="Shape 81"/>
            <p:cNvSpPr/>
            <p:nvPr/>
          </p:nvSpPr>
          <p:spPr>
            <a:xfrm>
              <a:off x="1603082" y="3332549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0" y="3332549"/>
              <a:ext cx="1345198" cy="86324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rgbClr val="FFFFFF"/>
                  </a:solidFill>
                </a:rPr>
                <a:t>a</a:t>
              </a:r>
            </a:p>
          </p:txBody>
        </p:sp>
        <p:pic>
          <p:nvPicPr>
            <p:cNvPr id="83" name="image11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6380" y="1441086"/>
              <a:ext cx="1107932" cy="2233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4" name="image12.pn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644686" y="2365062"/>
              <a:ext cx="601682" cy="5765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5" name="image13.pn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821331" y="1311814"/>
              <a:ext cx="908700" cy="4316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6" name="image14.pn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57723" y="3548357"/>
              <a:ext cx="1029752" cy="4316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7" name="image15.png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377578" y="236053"/>
              <a:ext cx="1158613" cy="5157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8" name="image16.png"/>
            <p:cNvPicPr/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44102" y="1311814"/>
              <a:ext cx="1281619" cy="4316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9" name="image17.png"/>
            <p:cNvPicPr/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671688" y="2500677"/>
              <a:ext cx="1245924" cy="3052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" name="image19.png"/>
            <p:cNvPicPr/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421354" y="2400211"/>
              <a:ext cx="517984" cy="5179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1" name="image36.jpg" descr="legalzoom_logo.jpg"/>
            <p:cNvPicPr/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18633" y="266108"/>
              <a:ext cx="1107931" cy="3239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2" name="pasted-image.pdf"/>
            <p:cNvPicPr/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867797" y="3652521"/>
              <a:ext cx="868548" cy="2233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3" name="pasted-image.pdf"/>
            <p:cNvPicPr/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1748106" y="270150"/>
              <a:ext cx="1107931" cy="2657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5" name="Shape 95"/>
          <p:cNvSpPr/>
          <p:nvPr/>
        </p:nvSpPr>
        <p:spPr>
          <a:xfrm>
            <a:off x="1497452" y="388884"/>
            <a:ext cx="6300538" cy="362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2300" spc="-45">
                <a:solidFill>
                  <a:srgbClr val="0E9FD4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2300" spc="-45">
                <a:solidFill>
                  <a:srgbClr val="0E9FD4"/>
                </a:solidFill>
              </a:rPr>
              <a:t>Introduction</a:t>
            </a:r>
          </a:p>
        </p:txBody>
      </p:sp>
      <p:pic>
        <p:nvPicPr>
          <p:cNvPr id="96" name="pasted-image.pdf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439906" y="-3040"/>
            <a:ext cx="742914" cy="1290638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/>
        </p:nvSpPr>
        <p:spPr>
          <a:xfrm flipH="1">
            <a:off x="3674030" y="1804206"/>
            <a:ext cx="1" cy="4077609"/>
          </a:xfrm>
          <a:prstGeom prst="line">
            <a:avLst/>
          </a:prstGeom>
          <a:ln w="12700">
            <a:solidFill>
              <a:srgbClr val="009BD7"/>
            </a:solidFill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9493"/>
            <a:ext cx="9144000" cy="5449408"/>
          </a:xfrm>
          <a:prstGeom prst="rect">
            <a:avLst/>
          </a:prstGeom>
        </p:spPr>
      </p:pic>
      <p:sp>
        <p:nvSpPr>
          <p:cNvPr id="101" name="Shape 101"/>
          <p:cNvSpPr/>
          <p:nvPr/>
        </p:nvSpPr>
        <p:spPr>
          <a:xfrm>
            <a:off x="1497452" y="388884"/>
            <a:ext cx="7163807" cy="362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2300" spc="-45">
                <a:solidFill>
                  <a:srgbClr val="0E9FD4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US" sz="2300" spc="-45" dirty="0" smtClean="0">
                <a:solidFill>
                  <a:srgbClr val="0E9FD4"/>
                </a:solidFill>
              </a:rPr>
              <a:t>Advertisers’ </a:t>
            </a:r>
            <a:r>
              <a:rPr sz="2300" spc="-45" dirty="0" smtClean="0">
                <a:solidFill>
                  <a:srgbClr val="0E9FD4"/>
                </a:solidFill>
              </a:rPr>
              <a:t>Challenge</a:t>
            </a:r>
            <a:r>
              <a:rPr lang="en-US" sz="2300" spc="-45" dirty="0" smtClean="0">
                <a:solidFill>
                  <a:srgbClr val="0E9FD4"/>
                </a:solidFill>
              </a:rPr>
              <a:t>s</a:t>
            </a:r>
            <a:endParaRPr sz="2300" spc="-45" dirty="0">
              <a:solidFill>
                <a:srgbClr val="0E9FD4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39152"/>
            <a:ext cx="8229600" cy="3476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Shape 71"/>
          <p:cNvSpPr txBox="1">
            <a:spLocks/>
          </p:cNvSpPr>
          <p:nvPr/>
        </p:nvSpPr>
        <p:spPr>
          <a:xfrm>
            <a:off x="457200" y="1598083"/>
            <a:ext cx="6096000" cy="4847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/>
              <a:t>Fragmented Tools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/>
              <a:t>Ambiguous Data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/>
              <a:t>Multiple Systems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 smtClean="0"/>
              <a:t>Measuring </a:t>
            </a:r>
            <a:r>
              <a:rPr lang="en-US" sz="2000" dirty="0"/>
              <a:t>Cross-channel Performance &amp; ROI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n-US" sz="2000" dirty="0" smtClean="0"/>
              <a:t>Understanding </a:t>
            </a:r>
            <a:r>
              <a:rPr lang="en-US" sz="2000" dirty="0"/>
              <a:t>the Customer </a:t>
            </a:r>
            <a:r>
              <a:rPr lang="en-US" sz="2000" dirty="0" smtClean="0"/>
              <a:t>Journey</a:t>
            </a:r>
          </a:p>
          <a:p>
            <a:pPr lvl="1" indent="0">
              <a:lnSpc>
                <a:spcPct val="140000"/>
              </a:lnSpc>
            </a:pPr>
            <a:r>
              <a:rPr lang="en-US" sz="2000" dirty="0"/>
              <a:t>	</a:t>
            </a:r>
            <a:r>
              <a:rPr lang="en-US" sz="2000" dirty="0" smtClean="0"/>
              <a:t>- </a:t>
            </a:r>
            <a:r>
              <a:rPr lang="en-US" sz="2000" dirty="0" err="1" smtClean="0"/>
              <a:t>Touchpoints</a:t>
            </a:r>
            <a:endParaRPr lang="en-US" sz="2000" dirty="0" smtClean="0"/>
          </a:p>
          <a:p>
            <a:pPr lvl="1" indent="0">
              <a:lnSpc>
                <a:spcPct val="140000"/>
              </a:lnSpc>
            </a:pPr>
            <a:r>
              <a:rPr lang="en-US" sz="2000" dirty="0" smtClean="0"/>
              <a:t>	- Marketing </a:t>
            </a:r>
            <a:r>
              <a:rPr lang="en-US" sz="2000" dirty="0"/>
              <a:t>Effort ROI</a:t>
            </a:r>
          </a:p>
          <a:p>
            <a:pPr lvl="1" indent="0">
              <a:lnSpc>
                <a:spcPct val="140000"/>
              </a:lnSpc>
            </a:pPr>
            <a:r>
              <a:rPr lang="en-US" sz="2000" dirty="0"/>
              <a:t>	- Customer Segment CLV</a:t>
            </a:r>
          </a:p>
        </p:txBody>
      </p:sp>
      <p:sp>
        <p:nvSpPr>
          <p:cNvPr id="3" name="Rectangle 2"/>
          <p:cNvSpPr/>
          <p:nvPr/>
        </p:nvSpPr>
        <p:spPr>
          <a:xfrm>
            <a:off x="5884333" y="3745443"/>
            <a:ext cx="2952750" cy="2658868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99" name="Shape 99"/>
          <p:cNvSpPr>
            <a:spLocks noGrp="1"/>
          </p:cNvSpPr>
          <p:nvPr>
            <p:ph type="body" idx="1"/>
          </p:nvPr>
        </p:nvSpPr>
        <p:spPr>
          <a:xfrm>
            <a:off x="6216506" y="4041777"/>
            <a:ext cx="2313662" cy="205703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Brown-Light"/>
                <a:cs typeface="Brown-Light"/>
              </a:rPr>
              <a:t>Digital marketing spend will increase by 10.8% over the next 12 months – the highest forecasted growth rate in two years. 98% of global marketers plan to increase or maintain digital spend in that same time frame.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1497452" y="388884"/>
            <a:ext cx="7163807" cy="362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2300" spc="-45">
                <a:solidFill>
                  <a:srgbClr val="0E9FD4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US" sz="2300" spc="-45" dirty="0" smtClean="0">
                <a:solidFill>
                  <a:srgbClr val="0E9FD4"/>
                </a:solidFill>
              </a:rPr>
              <a:t>Features</a:t>
            </a:r>
            <a:endParaRPr sz="2300" spc="-45" dirty="0">
              <a:solidFill>
                <a:srgbClr val="0E9FD4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39152"/>
            <a:ext cx="8229600" cy="3476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Shape 71"/>
          <p:cNvSpPr txBox="1">
            <a:spLocks/>
          </p:cNvSpPr>
          <p:nvPr/>
        </p:nvSpPr>
        <p:spPr>
          <a:xfrm>
            <a:off x="457201" y="1531744"/>
            <a:ext cx="4081462" cy="3865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lnSpcReduction="10000"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000" dirty="0"/>
              <a:t>Centralized Multi-channel </a:t>
            </a:r>
            <a:r>
              <a:rPr lang="en-US" sz="2000" dirty="0" smtClean="0"/>
              <a:t>Tracking and Reporting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000" dirty="0" smtClean="0"/>
              <a:t>Multi</a:t>
            </a:r>
            <a:r>
              <a:rPr lang="en-US" sz="2000" dirty="0"/>
              <a:t>-touch Conversion </a:t>
            </a:r>
            <a:r>
              <a:rPr lang="en-US" sz="2000" dirty="0" smtClean="0"/>
              <a:t>Attribution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000" dirty="0"/>
              <a:t>Active Management of User </a:t>
            </a:r>
            <a:r>
              <a:rPr lang="en-US" sz="2000" dirty="0" smtClean="0"/>
              <a:t>Traffic</a:t>
            </a:r>
            <a:endParaRPr lang="en-US" sz="2000" dirty="0"/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000" dirty="0" smtClean="0"/>
              <a:t>Targeting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000" dirty="0"/>
              <a:t>Ecommerce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000" dirty="0"/>
              <a:t>Lead Generation &amp; Distribution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endParaRPr lang="en-US" sz="2000" dirty="0"/>
          </a:p>
        </p:txBody>
      </p:sp>
      <p:pic>
        <p:nvPicPr>
          <p:cNvPr id="7" name="Picture 6" descr="C4A Data Viz - Sankey D3 diagr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8503" y="1320801"/>
            <a:ext cx="4113256" cy="2108200"/>
          </a:xfrm>
          <a:prstGeom prst="rect">
            <a:avLst/>
          </a:prstGeom>
        </p:spPr>
      </p:pic>
      <p:pic>
        <p:nvPicPr>
          <p:cNvPr id="8" name="Picture 7" descr="C4A Data Viz - Sunburst drill down with legend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8503" y="3741544"/>
            <a:ext cx="4113256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962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shboard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313" y="1915583"/>
            <a:ext cx="4896603" cy="4839886"/>
          </a:xfrm>
          <a:prstGeom prst="rect">
            <a:avLst/>
          </a:prstGeom>
        </p:spPr>
      </p:pic>
      <p:sp>
        <p:nvSpPr>
          <p:cNvPr id="101" name="Shape 101"/>
          <p:cNvSpPr/>
          <p:nvPr/>
        </p:nvSpPr>
        <p:spPr>
          <a:xfrm>
            <a:off x="1497452" y="388884"/>
            <a:ext cx="7163807" cy="362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2300" spc="-45">
                <a:solidFill>
                  <a:srgbClr val="0E9FD4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US" sz="2300" spc="-45" dirty="0" smtClean="0">
                <a:solidFill>
                  <a:srgbClr val="0E9FD4"/>
                </a:solidFill>
              </a:rPr>
              <a:t>Benefits</a:t>
            </a:r>
            <a:endParaRPr sz="2300" spc="-45" dirty="0">
              <a:solidFill>
                <a:srgbClr val="0E9FD4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39152"/>
            <a:ext cx="8229600" cy="3476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Shape 71"/>
          <p:cNvSpPr txBox="1">
            <a:spLocks/>
          </p:cNvSpPr>
          <p:nvPr/>
        </p:nvSpPr>
        <p:spPr>
          <a:xfrm>
            <a:off x="457201" y="1552899"/>
            <a:ext cx="8229600" cy="4648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lnSpc>
                <a:spcPct val="170000"/>
              </a:lnSpc>
              <a:buFont typeface="Arial"/>
              <a:buChar char="•"/>
            </a:pPr>
            <a:r>
              <a:rPr lang="en-US" sz="2000" dirty="0" smtClean="0"/>
              <a:t>A Visually Compelling Single Dashboard</a:t>
            </a:r>
          </a:p>
          <a:p>
            <a:pPr marL="342900" lvl="2" indent="-342900">
              <a:lnSpc>
                <a:spcPct val="160000"/>
              </a:lnSpc>
              <a:buFont typeface="Arial"/>
              <a:buChar char="•"/>
            </a:pPr>
            <a:r>
              <a:rPr lang="en-US" sz="2000" dirty="0" smtClean="0"/>
              <a:t>Track and Act in Real-time</a:t>
            </a:r>
          </a:p>
          <a:p>
            <a:pPr marL="342900" lvl="2" indent="-342900">
              <a:lnSpc>
                <a:spcPct val="160000"/>
              </a:lnSpc>
              <a:buFont typeface="Arial"/>
              <a:buChar char="•"/>
            </a:pPr>
            <a:r>
              <a:rPr lang="en-US" sz="2000" dirty="0" smtClean="0"/>
              <a:t>Bring Clarity to Campaigns</a:t>
            </a:r>
          </a:p>
          <a:p>
            <a:pPr marL="342900" lvl="2" indent="-342900">
              <a:lnSpc>
                <a:spcPct val="160000"/>
              </a:lnSpc>
              <a:buFont typeface="Arial"/>
              <a:buChar char="•"/>
            </a:pPr>
            <a:r>
              <a:rPr lang="en-US" sz="2000" dirty="0"/>
              <a:t>Make Intelligent Marketing </a:t>
            </a:r>
            <a:r>
              <a:rPr lang="en-US" sz="2000" dirty="0" smtClean="0"/>
              <a:t>Decisions</a:t>
            </a:r>
          </a:p>
          <a:p>
            <a:pPr marL="342900" lvl="2" indent="-342900">
              <a:lnSpc>
                <a:spcPct val="160000"/>
              </a:lnSpc>
              <a:buFont typeface="Arial"/>
              <a:buChar char="•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29113164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4629"/>
            <a:ext cx="9144000" cy="5485929"/>
          </a:xfrm>
          <a:prstGeom prst="rect">
            <a:avLst/>
          </a:prstGeom>
        </p:spPr>
      </p:pic>
      <p:sp>
        <p:nvSpPr>
          <p:cNvPr id="101" name="Shape 101"/>
          <p:cNvSpPr/>
          <p:nvPr/>
        </p:nvSpPr>
        <p:spPr>
          <a:xfrm>
            <a:off x="1497452" y="388884"/>
            <a:ext cx="7163807" cy="362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2300" spc="-45">
                <a:solidFill>
                  <a:srgbClr val="0E9FD4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US" sz="2300" spc="-45" dirty="0" smtClean="0">
                <a:solidFill>
                  <a:srgbClr val="0E9FD4"/>
                </a:solidFill>
              </a:rPr>
              <a:t>Client Services</a:t>
            </a:r>
            <a:endParaRPr sz="2300" spc="-45" dirty="0">
              <a:solidFill>
                <a:srgbClr val="0E9FD4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139152"/>
            <a:ext cx="8229600" cy="3476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Shape 71"/>
          <p:cNvSpPr txBox="1">
            <a:spLocks/>
          </p:cNvSpPr>
          <p:nvPr/>
        </p:nvSpPr>
        <p:spPr>
          <a:xfrm>
            <a:off x="457201" y="1566332"/>
            <a:ext cx="8229600" cy="2929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000" dirty="0" smtClean="0"/>
              <a:t>Micro-conversion Analysis of Historical Data</a:t>
            </a:r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Operational Resourcing at a Fixed Cost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Integrations Into Proprietary and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Party Systems</a:t>
            </a:r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24/7 Account Management and Support Services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Access to CAKE Certified Agency Partners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0455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Ti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8972"/>
            <a:ext cx="9144000" cy="5563195"/>
          </a:xfrm>
          <a:prstGeom prst="rect">
            <a:avLst/>
          </a:prstGeom>
        </p:spPr>
      </p:pic>
      <p:sp>
        <p:nvSpPr>
          <p:cNvPr id="101" name="Shape 101"/>
          <p:cNvSpPr/>
          <p:nvPr/>
        </p:nvSpPr>
        <p:spPr>
          <a:xfrm>
            <a:off x="1497452" y="388884"/>
            <a:ext cx="7163807" cy="362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2300" spc="-45">
                <a:solidFill>
                  <a:srgbClr val="0E9FD4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en-US" sz="2300" spc="-45" dirty="0" smtClean="0">
                <a:solidFill>
                  <a:srgbClr val="0E9FD4"/>
                </a:solidFill>
              </a:rPr>
              <a:t>What’s Next</a:t>
            </a:r>
            <a:endParaRPr sz="2300" spc="-45" dirty="0">
              <a:solidFill>
                <a:srgbClr val="0E9FD4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530735"/>
            <a:ext cx="8229600" cy="3476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Shape 71"/>
          <p:cNvSpPr txBox="1">
            <a:spLocks/>
          </p:cNvSpPr>
          <p:nvPr/>
        </p:nvSpPr>
        <p:spPr>
          <a:xfrm>
            <a:off x="457201" y="1672167"/>
            <a:ext cx="8229600" cy="2360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0" indent="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1pPr>
            <a:lvl2pPr marL="0" indent="4572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2pPr>
            <a:lvl3pPr marL="0" indent="9144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3pPr>
            <a:lvl4pPr marL="0" indent="13716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4pPr>
            <a:lvl5pPr marL="0" indent="1828800" defTabSz="457200">
              <a:lnSpc>
                <a:spcPct val="150000"/>
              </a:lnSpc>
              <a:spcBef>
                <a:spcPts val="500"/>
              </a:spcBef>
              <a:buClr>
                <a:srgbClr val="1B7BDA"/>
              </a:buClr>
              <a:buSzTx/>
              <a:buFont typeface="Arial"/>
              <a:buNone/>
              <a:defRPr sz="2400">
                <a:solidFill>
                  <a:srgbClr val="555555"/>
                </a:solidFill>
                <a:latin typeface="Brown-Regular"/>
                <a:ea typeface="Brown-Regular"/>
                <a:cs typeface="Brown-Regular"/>
                <a:sym typeface="Brown-Regular"/>
              </a:defRPr>
            </a:lvl5pPr>
            <a:lvl6pPr marL="25908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480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052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962400" indent="-304800" defTabSz="457200">
              <a:spcBef>
                <a:spcPts val="500"/>
              </a:spcBef>
              <a:buClr>
                <a:srgbClr val="1B7BDA"/>
              </a:buClr>
              <a:buSzPct val="100000"/>
              <a:buFont typeface="Arial"/>
              <a:buChar char="•"/>
              <a:defRPr sz="240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000" dirty="0" smtClean="0"/>
              <a:t>Understand Your Needs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Demonstrate How CAKE Works for You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Prepare Your Go-Live Plan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Go!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6854609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555555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50000"/>
          </a:lnSpc>
          <a:spcBef>
            <a:spcPts val="500"/>
          </a:spcBef>
          <a:spcAft>
            <a:spcPts val="0"/>
          </a:spcAft>
          <a:buClrTx/>
          <a:buSzTx/>
          <a:buFontTx/>
          <a:buNone/>
          <a:tabLst/>
          <a:defRPr kumimoji="0" sz="1625" b="0" i="0" u="none" strike="noStrike" cap="none" spc="0" normalizeH="0" baseline="0">
            <a:ln>
              <a:noFill/>
            </a:ln>
            <a:solidFill>
              <a:srgbClr val="555555"/>
            </a:solidFill>
            <a:effectLst/>
            <a:uFillTx/>
            <a:latin typeface="Brown-Regular"/>
            <a:ea typeface="Brown-Regular"/>
            <a:cs typeface="Brown-Regular"/>
            <a:sym typeface="Brown-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50000"/>
          </a:lnSpc>
          <a:spcBef>
            <a:spcPts val="500"/>
          </a:spcBef>
          <a:spcAft>
            <a:spcPts val="0"/>
          </a:spcAft>
          <a:buClrTx/>
          <a:buSzTx/>
          <a:buFontTx/>
          <a:buNone/>
          <a:tabLst/>
          <a:defRPr kumimoji="0" sz="1625" b="0" i="0" u="none" strike="noStrike" cap="none" spc="0" normalizeH="0" baseline="0">
            <a:ln>
              <a:noFill/>
            </a:ln>
            <a:solidFill>
              <a:srgbClr val="555555"/>
            </a:solidFill>
            <a:effectLst/>
            <a:uFillTx/>
            <a:latin typeface="Brown-Regular"/>
            <a:ea typeface="Brown-Regular"/>
            <a:cs typeface="Brown-Regular"/>
            <a:sym typeface="Brown-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905</Words>
  <Application>Microsoft Macintosh PowerPoint</Application>
  <PresentationFormat>On-screen Show (4:3)</PresentationFormat>
  <Paragraphs>129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William Savastano</cp:lastModifiedBy>
  <cp:revision>31</cp:revision>
  <dcterms:modified xsi:type="dcterms:W3CDTF">2014-09-11T18:45:14Z</dcterms:modified>
</cp:coreProperties>
</file>